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7" r:id="rId5"/>
    <p:sldId id="265" r:id="rId6"/>
    <p:sldId id="267" r:id="rId7"/>
    <p:sldId id="261" r:id="rId8"/>
    <p:sldId id="262" r:id="rId9"/>
    <p:sldId id="266" r:id="rId10"/>
    <p:sldId id="264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1B704-D395-4745-AFEA-32C002B25BBE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31848-0E1C-47DE-BE88-BDEE84860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Математическое лото.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42 – Д         </a:t>
            </a:r>
            <a:r>
              <a:rPr lang="ru-RU" sz="3600" b="1" dirty="0" smtClean="0">
                <a:solidFill>
                  <a:srgbClr val="0070C0"/>
                </a:solidFill>
              </a:rPr>
              <a:t>22 -   Е       </a:t>
            </a:r>
            <a:r>
              <a:rPr lang="ru-RU" sz="3600" b="1" dirty="0" smtClean="0"/>
              <a:t>10 –Л        </a:t>
            </a:r>
            <a:r>
              <a:rPr lang="ru-RU" sz="3600" b="1" dirty="0" smtClean="0">
                <a:solidFill>
                  <a:srgbClr val="00B050"/>
                </a:solidFill>
              </a:rPr>
              <a:t>20 – Ч</a:t>
            </a:r>
          </a:p>
          <a:p>
            <a:pPr>
              <a:buNone/>
            </a:pPr>
            <a:r>
              <a:rPr lang="ru-RU" sz="3600" b="1" dirty="0" smtClean="0"/>
              <a:t>   </a:t>
            </a:r>
            <a:r>
              <a:rPr lang="ru-RU" sz="3600" b="1" dirty="0" smtClean="0">
                <a:solidFill>
                  <a:srgbClr val="C00000"/>
                </a:solidFill>
              </a:rPr>
              <a:t>16 – А</a:t>
            </a:r>
            <a:r>
              <a:rPr lang="ru-RU" sz="3600" b="1" dirty="0" smtClean="0"/>
              <a:t>         </a:t>
            </a:r>
            <a:r>
              <a:rPr lang="ru-RU" sz="3600" b="1" dirty="0" smtClean="0">
                <a:solidFill>
                  <a:srgbClr val="00B050"/>
                </a:solidFill>
              </a:rPr>
              <a:t>1 – С           </a:t>
            </a:r>
            <a:r>
              <a:rPr lang="ru-RU" sz="3600" b="1" dirty="0" smtClean="0">
                <a:solidFill>
                  <a:srgbClr val="660066"/>
                </a:solidFill>
              </a:rPr>
              <a:t>15 – И      </a:t>
            </a:r>
            <a:r>
              <a:rPr lang="ru-RU" sz="3600" b="1" dirty="0" smtClean="0"/>
              <a:t>19 – О</a:t>
            </a:r>
          </a:p>
          <a:p>
            <a:pPr>
              <a:buNone/>
            </a:pPr>
            <a:r>
              <a:rPr lang="ru-RU" sz="3600" b="1" dirty="0" smtClean="0"/>
              <a:t>    </a:t>
            </a:r>
            <a:r>
              <a:rPr lang="ru-RU" sz="3600" b="1" dirty="0" smtClean="0">
                <a:solidFill>
                  <a:srgbClr val="00B050"/>
                </a:solidFill>
              </a:rPr>
              <a:t>9 – Т           </a:t>
            </a:r>
            <a:r>
              <a:rPr lang="ru-RU" sz="3600" b="1" dirty="0" smtClean="0"/>
              <a:t>37 – М      </a:t>
            </a:r>
            <a:r>
              <a:rPr lang="ru-RU" sz="3600" b="1" dirty="0" smtClean="0">
                <a:solidFill>
                  <a:srgbClr val="0070C0"/>
                </a:solidFill>
              </a:rPr>
              <a:t>39 – Е        </a:t>
            </a:r>
            <a:r>
              <a:rPr lang="ru-RU" sz="3600" b="1" dirty="0" smtClean="0"/>
              <a:t>700 – Л</a:t>
            </a:r>
          </a:p>
          <a:p>
            <a:pPr>
              <a:buNone/>
            </a:pPr>
            <a:r>
              <a:rPr lang="ru-RU" sz="3600" b="1" dirty="0" smtClean="0"/>
              <a:t>     7 – Ь         </a:t>
            </a:r>
            <a:r>
              <a:rPr lang="ru-RU" sz="3600" b="1" dirty="0" smtClean="0">
                <a:solidFill>
                  <a:srgbClr val="C00000"/>
                </a:solidFill>
              </a:rPr>
              <a:t>36 – Н         </a:t>
            </a:r>
            <a:r>
              <a:rPr lang="ru-RU" sz="3600" b="1" dirty="0" smtClean="0"/>
              <a:t>11 – О      </a:t>
            </a:r>
            <a:r>
              <a:rPr lang="ru-RU" sz="3600" b="1" dirty="0" smtClean="0">
                <a:solidFill>
                  <a:srgbClr val="00B050"/>
                </a:solidFill>
              </a:rPr>
              <a:t>22 - Е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solidFill>
            <a:srgbClr val="FF99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Решить устно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Привезли 100кг яблок по </a:t>
            </a:r>
            <a:r>
              <a:rPr lang="ru-RU" sz="3600" b="1" dirty="0" err="1" smtClean="0"/>
              <a:t>х</a:t>
            </a:r>
            <a:r>
              <a:rPr lang="ru-RU" sz="3600" b="1" dirty="0" smtClean="0"/>
              <a:t> кг в каждом</a:t>
            </a:r>
            <a:r>
              <a:rPr lang="en-US" sz="3600" b="1" dirty="0" smtClean="0"/>
              <a:t> </a:t>
            </a:r>
            <a:r>
              <a:rPr lang="ru-RU" sz="3600" b="1" dirty="0" smtClean="0"/>
              <a:t>ящике и 120кг груш по у кг в каждом ящике. Что означает выражение:</a:t>
            </a:r>
          </a:p>
          <a:p>
            <a:pPr>
              <a:buNone/>
            </a:pPr>
            <a:r>
              <a:rPr lang="ru-RU" sz="3600" b="1" dirty="0" smtClean="0"/>
              <a:t>а) </a:t>
            </a:r>
            <a:r>
              <a:rPr lang="ru-RU" sz="3600" b="1" dirty="0" smtClean="0">
                <a:solidFill>
                  <a:srgbClr val="00B050"/>
                </a:solidFill>
              </a:rPr>
              <a:t>100:х    </a:t>
            </a:r>
            <a:endParaRPr lang="en-US" sz="36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600" b="1" dirty="0" smtClean="0"/>
              <a:t>б) </a:t>
            </a:r>
            <a:r>
              <a:rPr lang="ru-RU" sz="3600" b="1" dirty="0" smtClean="0">
                <a:solidFill>
                  <a:srgbClr val="002060"/>
                </a:solidFill>
              </a:rPr>
              <a:t>120:у</a:t>
            </a:r>
            <a:r>
              <a:rPr lang="ru-RU" sz="3600" b="1" dirty="0" smtClean="0"/>
              <a:t>   </a:t>
            </a:r>
            <a:endParaRPr lang="en-US" sz="3600" b="1" dirty="0" smtClean="0"/>
          </a:p>
          <a:p>
            <a:pPr>
              <a:buNone/>
            </a:pPr>
            <a:r>
              <a:rPr lang="ru-RU" sz="3600" b="1" dirty="0" smtClean="0"/>
              <a:t>в) </a:t>
            </a:r>
            <a:r>
              <a:rPr lang="ru-RU" sz="3600" b="1" dirty="0" smtClean="0">
                <a:solidFill>
                  <a:srgbClr val="C00000"/>
                </a:solidFill>
              </a:rPr>
              <a:t>100:х+120:у</a:t>
            </a:r>
          </a:p>
          <a:p>
            <a:pPr>
              <a:buNone/>
            </a:pPr>
            <a:r>
              <a:rPr lang="ru-RU" sz="3600" b="1" dirty="0" smtClean="0"/>
              <a:t>г) </a:t>
            </a:r>
            <a:r>
              <a:rPr lang="ru-RU" sz="3600" b="1" dirty="0" smtClean="0">
                <a:solidFill>
                  <a:srgbClr val="7030A0"/>
                </a:solidFill>
              </a:rPr>
              <a:t>120:у-100:х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1000125"/>
            <a:ext cx="7929563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Итог урока.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latin typeface="+mn-lt"/>
              </a:rPr>
              <a:t>Назовите тему урока.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latin typeface="+mn-lt"/>
              </a:rPr>
              <a:t>Какие  цели ставили в начале урока?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latin typeface="+mn-lt"/>
              </a:rPr>
              <a:t>Как вы считаете, достигли мы целей?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latin typeface="+mn-lt"/>
              </a:rPr>
              <a:t>Оцените свою деятельность на уроке.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Владимир Иванович Даль, автор «Толкового словаря», пишет: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Делить</a:t>
            </a:r>
            <a:r>
              <a:rPr lang="ru-RU" sz="3200" b="1" dirty="0" smtClean="0"/>
              <a:t> - разлагать на части, дробить, раздроблять, делать раздел.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Делить одно число на другое – </a:t>
            </a:r>
            <a:r>
              <a:rPr lang="ru-RU" sz="3200" b="1" dirty="0" smtClean="0"/>
              <a:t>узнавать, сколько раз одно число содержится в другом.</a:t>
            </a:r>
          </a:p>
          <a:p>
            <a:endParaRPr lang="ru-RU" dirty="0"/>
          </a:p>
        </p:txBody>
      </p:sp>
      <p:pic>
        <p:nvPicPr>
          <p:cNvPr id="5" name="Picture 6" descr="Дал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12408" t="-2362" r="15172"/>
          <a:stretch>
            <a:fillRect/>
          </a:stretch>
        </p:blipFill>
        <p:spPr bwMode="auto">
          <a:xfrm>
            <a:off x="500034" y="1643050"/>
            <a:ext cx="328614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ГОТФРИД ВИЛЬГЕЛЬМ ЛЕЙБНИЦ </a:t>
            </a:r>
            <a:r>
              <a:rPr lang="ru-RU" b="1" dirty="0" smtClean="0">
                <a:solidFill>
                  <a:srgbClr val="C00000"/>
                </a:solidFill>
              </a:rPr>
              <a:t> (1646-1716)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leibniz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571612"/>
            <a:ext cx="3643338" cy="4643470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Сначала знака для этого действия не было. Писали словом, индийские математики - первой буквой названия действия. Знак двоеточия для обозначения деления вошел  в употребление в конце XVII века </a:t>
            </a:r>
            <a:r>
              <a:rPr lang="ru-RU" b="1" i="1" dirty="0" smtClean="0"/>
              <a:t>(в 1684 году)</a:t>
            </a:r>
            <a:r>
              <a:rPr lang="ru-RU" b="1" dirty="0" smtClean="0"/>
              <a:t> благодаря знаменитому немецкому математику Готфриду Вильгельму Лейбницу.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И</a:t>
            </a:r>
            <a:r>
              <a:rPr lang="ru-RU" b="1" dirty="0" smtClean="0">
                <a:solidFill>
                  <a:srgbClr val="C00000"/>
                </a:solidFill>
              </a:rPr>
              <a:t>тальянский </a:t>
            </a:r>
            <a:r>
              <a:rPr lang="ru-RU" b="1" dirty="0">
                <a:solidFill>
                  <a:srgbClr val="C00000"/>
                </a:solidFill>
              </a:rPr>
              <a:t>ученый XIII века Фибоначчи</a:t>
            </a:r>
          </a:p>
        </p:txBody>
      </p:sp>
      <p:pic>
        <p:nvPicPr>
          <p:cNvPr id="5" name="Содержимое 4" descr="fibonacci-phot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3429023" cy="457203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Каким еще знаком обозначают деление? /  </a:t>
            </a:r>
            <a:r>
              <a:rPr lang="ru-RU" b="1" i="1" dirty="0" smtClean="0"/>
              <a:t>(косая черточка).</a:t>
            </a:r>
            <a:r>
              <a:rPr lang="ru-RU" b="1" dirty="0" smtClean="0"/>
              <a:t> Этот знак первым стал использовать итальянский ученый XIII века Фибоначчи.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/>
              <a:t>Классная  </a:t>
            </a:r>
            <a:r>
              <a:rPr lang="ru-RU" sz="4800" b="1" dirty="0" smtClean="0"/>
              <a:t>работа.</a:t>
            </a:r>
          </a:p>
          <a:p>
            <a:pPr algn="ctr">
              <a:buNone/>
            </a:pPr>
            <a:r>
              <a:rPr lang="ru-RU" sz="4800" b="1" dirty="0" smtClean="0"/>
              <a:t>Вычисления с многозначными числами.  </a:t>
            </a:r>
            <a:r>
              <a:rPr lang="ru-RU" sz="4800" b="1" dirty="0" smtClean="0"/>
              <a:t>Деление.</a:t>
            </a:r>
            <a:endParaRPr lang="ru-RU" sz="4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Деление.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(х-15)*7=70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х-15=70:7</a:t>
            </a:r>
            <a:endParaRPr lang="en-US" sz="4000" b="1" dirty="0" smtClean="0"/>
          </a:p>
          <a:p>
            <a:pPr>
              <a:buNone/>
            </a:pPr>
            <a:r>
              <a:rPr lang="ru-RU" sz="4000" b="1" dirty="0" smtClean="0"/>
              <a:t>х-15= 10</a:t>
            </a:r>
          </a:p>
          <a:p>
            <a:pPr>
              <a:buNone/>
            </a:pPr>
            <a:r>
              <a:rPr lang="ru-RU" sz="4000" b="1" dirty="0" err="1" smtClean="0"/>
              <a:t>х=</a:t>
            </a:r>
            <a:r>
              <a:rPr lang="ru-RU" sz="4000" b="1" dirty="0" smtClean="0"/>
              <a:t> 15+10</a:t>
            </a:r>
          </a:p>
          <a:p>
            <a:pPr>
              <a:buNone/>
            </a:pPr>
            <a:r>
              <a:rPr lang="ru-RU" sz="4000" b="1" dirty="0" smtClean="0"/>
              <a:t> х=25    </a:t>
            </a:r>
            <a:endParaRPr lang="en-US" sz="4000" b="1" dirty="0" smtClean="0"/>
          </a:p>
          <a:p>
            <a:pPr>
              <a:buNone/>
            </a:pPr>
            <a:r>
              <a:rPr lang="ru-RU" sz="4000" b="1" dirty="0" smtClean="0"/>
              <a:t>Ответ: 25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571612"/>
            <a:ext cx="4038600" cy="4525963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х-15=70:7</a:t>
            </a:r>
          </a:p>
          <a:p>
            <a:pPr>
              <a:buNone/>
            </a:pPr>
            <a:r>
              <a:rPr lang="ru-RU" sz="4000" b="1" dirty="0" smtClean="0"/>
              <a:t> х-15=10</a:t>
            </a:r>
            <a:endParaRPr lang="en-US" sz="4000" b="1" dirty="0" smtClean="0"/>
          </a:p>
          <a:p>
            <a:pPr>
              <a:buNone/>
            </a:pPr>
            <a:r>
              <a:rPr lang="ru-RU" sz="4000" b="1" dirty="0" smtClean="0"/>
              <a:t> х=15-10</a:t>
            </a:r>
            <a:endParaRPr lang="en-US" sz="4000" b="1" dirty="0" smtClean="0"/>
          </a:p>
          <a:p>
            <a:pPr>
              <a:buNone/>
            </a:pPr>
            <a:r>
              <a:rPr lang="ru-RU" sz="4000" b="1" dirty="0" smtClean="0"/>
              <a:t> х=5</a:t>
            </a:r>
          </a:p>
          <a:p>
            <a:pPr>
              <a:buNone/>
            </a:pPr>
            <a:r>
              <a:rPr lang="ru-RU" sz="4000" b="1" dirty="0" smtClean="0"/>
              <a:t>  Ответ:   5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olub1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d3365a70f64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673"/>
          <a:stretch>
            <a:fillRect/>
          </a:stretch>
        </p:blipFill>
        <p:spPr bwMode="auto">
          <a:xfrm>
            <a:off x="1187450" y="2420938"/>
            <a:ext cx="1873250" cy="170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d3365a70f6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6804025" y="476250"/>
            <a:ext cx="1871663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d3365a70f6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816"/>
          <a:stretch>
            <a:fillRect/>
          </a:stretch>
        </p:blipFill>
        <p:spPr bwMode="auto">
          <a:xfrm>
            <a:off x="539750" y="4797425"/>
            <a:ext cx="18002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d3365a70f6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816"/>
          <a:stretch>
            <a:fillRect/>
          </a:stretch>
        </p:blipFill>
        <p:spPr bwMode="auto">
          <a:xfrm>
            <a:off x="395288" y="260350"/>
            <a:ext cx="18002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d3365a70f6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902"/>
          <a:stretch>
            <a:fillRect/>
          </a:stretch>
        </p:blipFill>
        <p:spPr bwMode="auto">
          <a:xfrm>
            <a:off x="6732588" y="4868863"/>
            <a:ext cx="1798637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нежинки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0.04325 L 0.33472 -0.23983 L 0.58681 0.04325 L 0.33472 0.32678 L 0.08281 0.04325 Z " pathEditMode="relative" rAng="0" ptsTypes="FFFFF">
                                      <p:cBhvr>
                                        <p:cTn id="8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2 0.04325 C 0.08282 -0.10985 0.17761 -0.23474 0.29393 -0.23474 C 0.41094 -0.23474 0.50591 -0.10985 0.50591 0.04325 C 0.50573 0.19611 0.4106 0.32123 0.29428 0.32123 C 0.17761 0.32123 0.08282 0.19611 0.08282 0.04325 Z " pathEditMode="relative" rAng="16200000" ptsTypes="fffff">
                                      <p:cBhvr>
                                        <p:cTn id="11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" presetID="2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73 -0.33449 C 0.20486 -0.33449 0.14566 -0.25857 0.14566 -0.16528 C 0.14566 -0.05579 0.21111 -0.01621 0.25069 0.00046 L 0.30278 0.01782 C 0.34219 0.03495 0.40781 0.07685 0.40781 0.20069 C 0.40781 0.28032 0.34861 0.3706 0.27673 0.3706 C 0.20486 0.3706 0.14566 0.28032 0.14566 0.20069 C 0.14566 0.07685 0.21128 0.03495 0.25069 0.01782 L 0.30278 0.00046 C 0.34219 -0.01621 0.40781 -0.05579 0.40781 -0.16528 C 0.40781 -0.25857 0.34861 -0.33449 0.27673 -0.33449 Z " pathEditMode="relative" rAng="5400000" ptsTypes="ffFffffFfff">
                                      <p:cBhvr>
                                        <p:cTn id="14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5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5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Деление.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257</Words>
  <Application>Microsoft Office PowerPoint</Application>
  <PresentationFormat>Экран (4:3)</PresentationFormat>
  <Paragraphs>41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Математическое лото.</vt:lpstr>
      <vt:lpstr>Владимир Иванович Даль, автор «Толкового словаря», пишет:</vt:lpstr>
      <vt:lpstr>ГОТФРИД ВИЛЬГЕЛЬМ ЛЕЙБНИЦ  (1646-1716)</vt:lpstr>
      <vt:lpstr>Итальянский ученый XIII века Фибоначчи</vt:lpstr>
      <vt:lpstr>Слайд 5</vt:lpstr>
      <vt:lpstr>Деление.</vt:lpstr>
      <vt:lpstr>(х-15)*7=70 </vt:lpstr>
      <vt:lpstr>Слайд 8</vt:lpstr>
      <vt:lpstr>Деление.</vt:lpstr>
      <vt:lpstr>Решить устно</vt:lpstr>
      <vt:lpstr>Слайд 11</vt:lpstr>
    </vt:vector>
  </TitlesOfParts>
  <Company>HomeLab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ГОТФРИД ВИЛЬГЕЛЬМ ЛЕЙБНИЦ  (1646-1716)</dc:title>
  <dc:creator>User</dc:creator>
  <cp:lastModifiedBy>HRIPUSHINA</cp:lastModifiedBy>
  <cp:revision>17</cp:revision>
  <dcterms:created xsi:type="dcterms:W3CDTF">2012-10-17T13:31:31Z</dcterms:created>
  <dcterms:modified xsi:type="dcterms:W3CDTF">2016-03-11T14:53:16Z</dcterms:modified>
</cp:coreProperties>
</file>