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sldIdLst>
    <p:sldId id="257" r:id="rId2"/>
    <p:sldId id="258" r:id="rId3"/>
    <p:sldId id="260" r:id="rId4"/>
    <p:sldId id="262" r:id="rId5"/>
    <p:sldId id="263" r:id="rId6"/>
    <p:sldId id="265" r:id="rId7"/>
    <p:sldId id="266" r:id="rId8"/>
    <p:sldId id="267" r:id="rId9"/>
    <p:sldId id="268" r:id="rId10"/>
    <p:sldId id="269" r:id="rId11"/>
    <p:sldId id="270" r:id="rId12"/>
    <p:sldId id="272" r:id="rId13"/>
    <p:sldId id="271" r:id="rId14"/>
    <p:sldId id="273" r:id="rId15"/>
    <p:sldId id="275" r:id="rId16"/>
    <p:sldId id="277" r:id="rId17"/>
    <p:sldId id="278" r:id="rId18"/>
    <p:sldId id="279" r:id="rId1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66"/>
    <a:srgbClr val="0000FF"/>
    <a:srgbClr val="0066FF"/>
    <a:srgbClr val="FF3300"/>
    <a:srgbClr val="660066"/>
    <a:srgbClr val="66FFFF"/>
    <a:srgbClr val="660033"/>
    <a:srgbClr val="8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94" d="100"/>
          <a:sy n="94" d="100"/>
        </p:scale>
        <p:origin x="-852" y="-19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8458200" cy="5943600"/>
            <a:chOff x="0" y="0"/>
            <a:chExt cx="5328" cy="3744"/>
          </a:xfrm>
        </p:grpSpPr>
        <p:sp>
          <p:nvSpPr>
            <p:cNvPr id="5" name="Freeform 3"/>
            <p:cNvSpPr>
              <a:spLocks/>
            </p:cNvSpPr>
            <p:nvPr/>
          </p:nvSpPr>
          <p:spPr bwMode="hidden">
            <a:xfrm>
              <a:off x="0" y="1440"/>
              <a:ext cx="5155" cy="2304"/>
            </a:xfrm>
            <a:custGeom>
              <a:avLst/>
              <a:gdLst/>
              <a:ahLst/>
              <a:cxnLst>
                <a:cxn ang="0">
                  <a:pos x="5154" y="1769"/>
                </a:cxn>
                <a:cxn ang="0">
                  <a:pos x="0" y="2304"/>
                </a:cxn>
                <a:cxn ang="0">
                  <a:pos x="0" y="1252"/>
                </a:cxn>
                <a:cxn ang="0">
                  <a:pos x="5155" y="0"/>
                </a:cxn>
                <a:cxn ang="0">
                  <a:pos x="5155" y="1416"/>
                </a:cxn>
                <a:cxn ang="0">
                  <a:pos x="5154" y="1769"/>
                </a:cxn>
              </a:cxnLst>
              <a:rect l="0" t="0" r="r" b="b"/>
              <a:pathLst>
                <a:path w="5155" h="2304">
                  <a:moveTo>
                    <a:pt x="5154" y="1769"/>
                  </a:moveTo>
                  <a:lnTo>
                    <a:pt x="0" y="2304"/>
                  </a:lnTo>
                  <a:lnTo>
                    <a:pt x="0" y="1252"/>
                  </a:lnTo>
                  <a:lnTo>
                    <a:pt x="5155" y="0"/>
                  </a:lnTo>
                  <a:lnTo>
                    <a:pt x="5155" y="1416"/>
                  </a:lnTo>
                  <a:lnTo>
                    <a:pt x="5154" y="1769"/>
                  </a:lnTo>
                  <a:close/>
                </a:path>
              </a:pathLst>
            </a:custGeom>
            <a:gradFill rotWithShape="1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hidden">
            <a:xfrm>
              <a:off x="0" y="0"/>
              <a:ext cx="5328" cy="3689"/>
            </a:xfrm>
            <a:custGeom>
              <a:avLst/>
              <a:gdLst/>
              <a:ahLst/>
              <a:cxnLst>
                <a:cxn ang="0">
                  <a:pos x="5311" y="3209"/>
                </a:cxn>
                <a:cxn ang="0">
                  <a:pos x="0" y="3689"/>
                </a:cxn>
                <a:cxn ang="0">
                  <a:pos x="0" y="9"/>
                </a:cxn>
                <a:cxn ang="0">
                  <a:pos x="5328" y="0"/>
                </a:cxn>
                <a:cxn ang="0">
                  <a:pos x="5311" y="3209"/>
                </a:cxn>
              </a:cxnLst>
              <a:rect l="0" t="0" r="r" b="b"/>
              <a:pathLst>
                <a:path w="5328" h="3689">
                  <a:moveTo>
                    <a:pt x="5311" y="3209"/>
                  </a:moveTo>
                  <a:lnTo>
                    <a:pt x="0" y="3689"/>
                  </a:lnTo>
                  <a:lnTo>
                    <a:pt x="0" y="9"/>
                  </a:lnTo>
                  <a:lnTo>
                    <a:pt x="5328" y="0"/>
                  </a:lnTo>
                  <a:lnTo>
                    <a:pt x="5311" y="3209"/>
                  </a:lnTo>
                  <a:close/>
                </a:path>
              </a:pathLst>
            </a:custGeom>
            <a:gradFill rotWithShape="1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31749" name="Rectangle 5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31753" name="Rectangle 9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768475"/>
            <a:ext cx="7772400" cy="1736725"/>
          </a:xfrm>
        </p:spPr>
        <p:txBody>
          <a:bodyPr anchor="b" anchorCtr="1"/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D27B91-FC72-49E1-9DC1-25F74CA4966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cover dir="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7FFDC5-B5A0-4C6A-9067-9406E54CF9B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cover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2136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2136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D3620C-4B2E-4A20-B3D6-5C68B292620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cover dir="u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717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717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57200" y="3924300"/>
            <a:ext cx="4038600" cy="21717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8200" y="3924300"/>
            <a:ext cx="4038600" cy="21717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A45172-000C-46FF-84D4-5139D130FDA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cover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4A102D-026D-4437-8E95-22CFE0F483E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cover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A6F009-7E52-4B48-8B8B-5D2FDB9E0C1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cover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956F2A-26BA-4381-BA87-B18377CD316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cover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FC6A51-A8AE-464D-8DF4-E1C851FFC97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cover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2A760A-01C7-4811-A531-6E8748F33DD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cover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22AA6C-94B3-4CE3-A252-706C3B807DF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cover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3614BB-70AE-4E46-83B8-8EA6385B958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cover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AFBA2F-50DE-4A67-8BD2-33D574C79A8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cover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accent2"/>
            </a:gs>
            <a:gs pos="50000">
              <a:schemeClr val="hlink"/>
            </a:gs>
            <a:gs pos="100000">
              <a:schemeClr val="accent2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0"/>
            <a:ext cx="7242175" cy="1981200"/>
            <a:chOff x="0" y="0"/>
            <a:chExt cx="4562" cy="1248"/>
          </a:xfrm>
        </p:grpSpPr>
        <p:sp>
          <p:nvSpPr>
            <p:cNvPr id="30723" name="Freeform 3"/>
            <p:cNvSpPr>
              <a:spLocks/>
            </p:cNvSpPr>
            <p:nvPr/>
          </p:nvSpPr>
          <p:spPr bwMode="hidden">
            <a:xfrm>
              <a:off x="0" y="583"/>
              <a:ext cx="4487" cy="665"/>
            </a:xfrm>
            <a:custGeom>
              <a:avLst/>
              <a:gdLst/>
              <a:ahLst/>
              <a:cxnLst>
                <a:cxn ang="0">
                  <a:pos x="4800" y="299"/>
                </a:cxn>
                <a:cxn ang="0">
                  <a:pos x="0" y="665"/>
                </a:cxn>
                <a:cxn ang="0">
                  <a:pos x="0" y="0"/>
                </a:cxn>
                <a:cxn ang="0">
                  <a:pos x="4806" y="1"/>
                </a:cxn>
                <a:cxn ang="0">
                  <a:pos x="4800" y="153"/>
                </a:cxn>
                <a:cxn ang="0">
                  <a:pos x="4800" y="299"/>
                </a:cxn>
              </a:cxnLst>
              <a:rect l="0" t="0" r="r" b="b"/>
              <a:pathLst>
                <a:path w="4806" h="665">
                  <a:moveTo>
                    <a:pt x="4800" y="299"/>
                  </a:moveTo>
                  <a:lnTo>
                    <a:pt x="0" y="665"/>
                  </a:lnTo>
                  <a:lnTo>
                    <a:pt x="0" y="0"/>
                  </a:lnTo>
                  <a:lnTo>
                    <a:pt x="4806" y="1"/>
                  </a:lnTo>
                  <a:lnTo>
                    <a:pt x="4800" y="153"/>
                  </a:lnTo>
                  <a:lnTo>
                    <a:pt x="4800" y="299"/>
                  </a:lnTo>
                  <a:close/>
                </a:path>
              </a:pathLst>
            </a:custGeom>
            <a:gradFill rotWithShape="1">
              <a:gsLst>
                <a:gs pos="0">
                  <a:schemeClr val="bg1">
                    <a:gamma/>
                    <a:shade val="94118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0724" name="Freeform 4"/>
            <p:cNvSpPr>
              <a:spLocks/>
            </p:cNvSpPr>
            <p:nvPr/>
          </p:nvSpPr>
          <p:spPr bwMode="hidden">
            <a:xfrm>
              <a:off x="0" y="0"/>
              <a:ext cx="4562" cy="1199"/>
            </a:xfrm>
            <a:custGeom>
              <a:avLst/>
              <a:gdLst/>
              <a:ahLst/>
              <a:cxnLst>
                <a:cxn ang="0">
                  <a:pos x="4560" y="932"/>
                </a:cxn>
                <a:cxn ang="0">
                  <a:pos x="0" y="1199"/>
                </a:cxn>
                <a:cxn ang="0">
                  <a:pos x="0" y="0"/>
                </a:cxn>
                <a:cxn ang="0">
                  <a:pos x="4562" y="0"/>
                </a:cxn>
                <a:cxn ang="0">
                  <a:pos x="4560" y="932"/>
                </a:cxn>
                <a:cxn ang="0">
                  <a:pos x="4560" y="932"/>
                </a:cxn>
              </a:cxnLst>
              <a:rect l="0" t="0" r="r" b="b"/>
              <a:pathLst>
                <a:path w="4562" h="1199">
                  <a:moveTo>
                    <a:pt x="4560" y="932"/>
                  </a:moveTo>
                  <a:lnTo>
                    <a:pt x="0" y="1199"/>
                  </a:lnTo>
                  <a:lnTo>
                    <a:pt x="0" y="0"/>
                  </a:lnTo>
                  <a:lnTo>
                    <a:pt x="4562" y="0"/>
                  </a:lnTo>
                  <a:lnTo>
                    <a:pt x="4560" y="932"/>
                  </a:lnTo>
                  <a:lnTo>
                    <a:pt x="4560" y="93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30725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30726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30727" name="Rectangle 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0728" name="Rectangle 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0729" name="Rectangle 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fld id="{DE88C918-FABE-4ECA-8ABE-FDEB3A26EFA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00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  <p:sldLayoutId id="2147483699" r:id="rId12"/>
  </p:sldLayoutIdLst>
  <p:transition spd="slow">
    <p:cover dir="u"/>
  </p:transition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//commons.wikimedia.org/wiki/File:NARK.jpg?uselang=ru" TargetMode="External"/><Relationship Id="rId2" Type="http://schemas.openxmlformats.org/officeDocument/2006/relationships/hyperlink" Target="http://ru.wikipedia.org/wiki/%D0%94%D0%B0%D1%80%D0%B3%D0%BE%D0%BC%D1%8B%D0%B6%D1%81%D0%BA%D0%B8%D0%B9,_%D0%90%D0%BB%D0%B5%D0%BA%D1%81%D0%B0%D0%BD%D0%B4%D1%80_%D0%A1%D0%B5%D1%80%D0%B3%D0%B5%D0%B5%D0%B2%D0%B8%D1%87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jpeg"/><Relationship Id="rId5" Type="http://schemas.openxmlformats.org/officeDocument/2006/relationships/hyperlink" Target="//commons.wikimedia.org/wiki/File:Makovskiy_Dargomyzhsky.jpg?uselang=ru" TargetMode="External"/><Relationship Id="rId4" Type="http://schemas.openxmlformats.org/officeDocument/2006/relationships/image" Target="../media/image30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//commons.wikimedia.org/wiki/File:NARK.jpg?uselang=ru" TargetMode="External"/><Relationship Id="rId2" Type="http://schemas.openxmlformats.org/officeDocument/2006/relationships/hyperlink" Target="http://ru.wikipedia.org/wiki/%D0%94%D0%B0%D1%80%D0%B3%D0%BE%D0%BC%D1%8B%D0%B6%D1%81%D0%BA%D0%B8%D0%B9,_%D0%90%D0%BB%D0%B5%D0%BA%D1%81%D0%B0%D0%BD%D0%B4%D1%80_%D0%A1%D0%B5%D1%80%D0%B3%D0%B5%D0%B5%D0%B2%D0%B8%D1%87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jpeg"/><Relationship Id="rId5" Type="http://schemas.openxmlformats.org/officeDocument/2006/relationships/hyperlink" Target="//commons.wikimedia.org/wiki/File:Makovskiy_Dargomyzhsky.jpg?uselang=ru" TargetMode="External"/><Relationship Id="rId4" Type="http://schemas.openxmlformats.org/officeDocument/2006/relationships/image" Target="../media/image30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hyperlink" Target="http://ru.wikipedia.org/wiki/%D0%94%D0%B0%D1%80%D0%B3%D0%BE%D0%BC%D1%8B%D0%B6%D1%81%D0%BA%D0%B8%D0%B9,_%D0%90%D0%BB%D0%B5%D0%BA%D1%81%D0%B0%D0%BD%D0%B4%D1%80_%D0%A1%D0%B5%D1%80%D0%B3%D0%B5%D0%B5%D0%B2%D0%B8%D1%87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hyperlink" Target="http://ru.wikipedia.org/wiki/%D0%94%D0%B0%D1%80%D0%B3%D0%BE%D0%BC%D1%8B%D0%B6%D1%81%D0%BA%D0%B8%D0%B9,_%D0%90%D0%BB%D0%B5%D0%BA%D1%81%D0%B0%D0%BD%D0%B4%D1%80_%D0%A1%D0%B5%D1%80%D0%B3%D0%B5%D0%B5%D0%B2%D0%B8%D1%87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openxmlformats.org/officeDocument/2006/relationships/image" Target="../media/image13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12" Type="http://schemas.openxmlformats.org/officeDocument/2006/relationships/image" Target="../media/image12.png"/><Relationship Id="rId2" Type="http://schemas.openxmlformats.org/officeDocument/2006/relationships/image" Target="../media/image2.png"/><Relationship Id="rId16" Type="http://schemas.openxmlformats.org/officeDocument/2006/relationships/image" Target="../media/image16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5" Type="http://schemas.openxmlformats.org/officeDocument/2006/relationships/image" Target="../media/image15.png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9.png"/><Relationship Id="rId14" Type="http://schemas.openxmlformats.org/officeDocument/2006/relationships/image" Target="../media/image1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4" descr="11752410775226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6038"/>
            <a:ext cx="9144000" cy="683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5" name="WordArt 3"/>
          <p:cNvSpPr>
            <a:spLocks noChangeArrowheads="1" noChangeShapeType="1" noTextEdit="1"/>
          </p:cNvSpPr>
          <p:nvPr/>
        </p:nvSpPr>
        <p:spPr bwMode="auto">
          <a:xfrm>
            <a:off x="250825" y="404813"/>
            <a:ext cx="8785225" cy="18716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 dirty="0">
                <a:ln w="9525">
                  <a:solidFill>
                    <a:srgbClr val="000066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CC3300"/>
                    </a:gs>
                    <a:gs pos="100000">
                      <a:srgbClr val="0000FF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Albertus Medium"/>
              </a:rPr>
              <a:t>Великие композиторы</a:t>
            </a:r>
          </a:p>
          <a:p>
            <a:pPr algn="ctr"/>
            <a:r>
              <a:rPr lang="ru-RU" sz="3600" b="1" kern="10" dirty="0" smtClean="0">
                <a:ln w="9525">
                  <a:solidFill>
                    <a:srgbClr val="000066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CC3300"/>
                    </a:gs>
                    <a:gs pos="100000">
                      <a:srgbClr val="0000FF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Albertus Medium"/>
              </a:rPr>
              <a:t>Мира</a:t>
            </a:r>
          </a:p>
          <a:p>
            <a:pPr algn="ctr"/>
            <a:r>
              <a:rPr lang="ru-RU" sz="3600" b="1" kern="10" dirty="0" smtClean="0">
                <a:ln w="9525">
                  <a:solidFill>
                    <a:srgbClr val="000066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CC3300"/>
                    </a:gs>
                    <a:gs pos="100000">
                      <a:srgbClr val="0000FF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Albertus Medium"/>
              </a:rPr>
              <a:t>МОЦАРТ</a:t>
            </a:r>
            <a:endParaRPr lang="ru-RU" sz="3600" b="1" kern="10" dirty="0">
              <a:ln w="9525">
                <a:solidFill>
                  <a:srgbClr val="000066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CC3300"/>
                  </a:gs>
                  <a:gs pos="100000">
                    <a:srgbClr val="0000FF"/>
                  </a:gs>
                </a:gsLst>
                <a:path path="rect">
                  <a:fillToRect l="50000" t="50000" r="50000" b="50000"/>
                </a:path>
              </a:gradFill>
              <a:effectLst>
                <a:outerShdw dist="35921" dir="2700000" algn="ctr" rotWithShape="0">
                  <a:srgbClr val="C0C0C0">
                    <a:alpha val="79999"/>
                  </a:srgbClr>
                </a:outerShdw>
              </a:effectLst>
              <a:latin typeface="Albertus Medium"/>
            </a:endParaRPr>
          </a:p>
        </p:txBody>
      </p:sp>
      <p:sp>
        <p:nvSpPr>
          <p:cNvPr id="4" name="Рамка 3"/>
          <p:cNvSpPr/>
          <p:nvPr/>
        </p:nvSpPr>
        <p:spPr>
          <a:xfrm>
            <a:off x="5143504" y="6572272"/>
            <a:ext cx="2000264" cy="285728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Prezentacii.com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slow">
    <p:cover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2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5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Text Box 4"/>
          <p:cNvSpPr txBox="1">
            <a:spLocks noChangeArrowheads="1"/>
          </p:cNvSpPr>
          <p:nvPr/>
        </p:nvSpPr>
        <p:spPr bwMode="auto">
          <a:xfrm>
            <a:off x="-714412" y="1571612"/>
            <a:ext cx="357190" cy="6771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 typeface="Wingdings" pitchFamily="2" charset="2"/>
              <a:buNone/>
            </a:pPr>
            <a:r>
              <a:rPr lang="ru-RU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	</a:t>
            </a:r>
          </a:p>
          <a:p>
            <a:r>
              <a:rPr lang="ru-RU" sz="2000" b="1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endParaRPr lang="ru-RU" b="1" dirty="0">
              <a:solidFill>
                <a:srgbClr val="800000"/>
              </a:solidFill>
              <a:latin typeface="Albertus Medium" pitchFamily="34" charset="0"/>
            </a:endParaRPr>
          </a:p>
        </p:txBody>
      </p:sp>
      <p:sp>
        <p:nvSpPr>
          <p:cNvPr id="9220" name="WordArt 6"/>
          <p:cNvSpPr>
            <a:spLocks noChangeArrowheads="1" noChangeShapeType="1" noTextEdit="1"/>
          </p:cNvSpPr>
          <p:nvPr/>
        </p:nvSpPr>
        <p:spPr bwMode="auto">
          <a:xfrm>
            <a:off x="107950" y="188913"/>
            <a:ext cx="6264275" cy="63341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endParaRPr lang="ru-RU" sz="3600" b="1" kern="10" dirty="0">
              <a:ln w="9525">
                <a:solidFill>
                  <a:srgbClr val="000066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66FFFF"/>
                  </a:gs>
                  <a:gs pos="100000">
                    <a:srgbClr val="0000FF"/>
                  </a:gs>
                </a:gsLst>
                <a:path path="rect">
                  <a:fillToRect l="50000" t="50000" r="50000" b="50000"/>
                </a:path>
              </a:gradFill>
              <a:effectLst>
                <a:outerShdw dist="35921" dir="2700000" algn="ctr" rotWithShape="0">
                  <a:srgbClr val="C0C0C0">
                    <a:alpha val="79999"/>
                  </a:srgbClr>
                </a:outerShdw>
              </a:effectLst>
              <a:latin typeface="Garamond"/>
            </a:endParaRPr>
          </a:p>
        </p:txBody>
      </p:sp>
      <p:sp>
        <p:nvSpPr>
          <p:cNvPr id="6151" name="Rectangle 7"/>
          <p:cNvSpPr>
            <a:spLocks noChangeArrowheads="1"/>
          </p:cNvSpPr>
          <p:nvPr/>
        </p:nvSpPr>
        <p:spPr bwMode="auto">
          <a:xfrm>
            <a:off x="170418" y="428604"/>
            <a:ext cx="7116226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4000" b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</a:rPr>
              <a:t>Тайна смерти Моцарта</a:t>
            </a:r>
            <a:endParaRPr lang="ru-RU" sz="4000" b="1" dirty="0">
              <a:effectLst>
                <a:outerShdw blurRad="38100" dist="38100" dir="2700000" algn="tl">
                  <a:srgbClr val="000000"/>
                </a:outerShdw>
              </a:effectLst>
              <a:latin typeface="Georgia" pitchFamily="18" charset="0"/>
            </a:endParaRPr>
          </a:p>
        </p:txBody>
      </p:sp>
      <p:pic>
        <p:nvPicPr>
          <p:cNvPr id="9222" name="Picture 8" descr="Изображение 019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76766E"/>
              </a:clrFrom>
              <a:clrTo>
                <a:srgbClr val="76766E">
                  <a:alpha val="0"/>
                </a:srgbClr>
              </a:clrTo>
            </a:clrChange>
            <a:lum bright="18000" contrast="60000"/>
          </a:blip>
          <a:srcRect l="2119"/>
          <a:stretch>
            <a:fillRect/>
          </a:stretch>
        </p:blipFill>
        <p:spPr bwMode="auto">
          <a:xfrm>
            <a:off x="7072330" y="188913"/>
            <a:ext cx="1900220" cy="1123950"/>
          </a:xfrm>
          <a:prstGeom prst="rect">
            <a:avLst/>
          </a:prstGeom>
          <a:noFill/>
          <a:ln w="34925">
            <a:noFill/>
            <a:miter lim="800000"/>
            <a:headEnd/>
            <a:tailEnd/>
          </a:ln>
        </p:spPr>
      </p:pic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285720" y="1857364"/>
            <a:ext cx="5500726" cy="5000636"/>
          </a:xfrm>
        </p:spPr>
        <p:txBody>
          <a:bodyPr/>
          <a:lstStyle/>
          <a:p>
            <a:pPr>
              <a:buNone/>
            </a:pPr>
            <a:r>
              <a:rPr lang="ru-RU" sz="1800" b="1" dirty="0" smtClean="0">
                <a:solidFill>
                  <a:schemeClr val="bg1">
                    <a:lumMod val="50000"/>
                  </a:schemeClr>
                </a:solidFill>
                <a:effectLst/>
                <a:latin typeface="Times New Roman" pitchFamily="18" charset="0"/>
              </a:rPr>
              <a:t>Великие люди и живут и умирают не в пример простым смертным, их жизнь всегда окружена глубокой тайной и смерть их всегда неожиданна и таинственна.</a:t>
            </a:r>
          </a:p>
          <a:p>
            <a:pPr>
              <a:buNone/>
            </a:pPr>
            <a:r>
              <a:rPr lang="ru-RU" sz="1800" b="1" dirty="0" smtClean="0">
                <a:solidFill>
                  <a:schemeClr val="bg1">
                    <a:lumMod val="50000"/>
                  </a:schemeClr>
                </a:solidFill>
                <a:effectLst/>
                <a:latin typeface="Times New Roman" pitchFamily="18" charset="0"/>
              </a:rPr>
              <a:t>Смерть Моцарта совершенно не подходит под определение «внезапная», перед смертью Моцарт сильно страдал от болезни желудка и часто говорил своей жене, что ему кажется, будто кто-то, желая его смерти, постоянно даёт ему яд.</a:t>
            </a:r>
          </a:p>
          <a:p>
            <a:pPr>
              <a:buNone/>
            </a:pPr>
            <a:r>
              <a:rPr lang="ru-RU" sz="1800" b="1" dirty="0" smtClean="0">
                <a:solidFill>
                  <a:schemeClr val="bg1">
                    <a:lumMod val="50000"/>
                  </a:schemeClr>
                </a:solidFill>
                <a:effectLst/>
                <a:latin typeface="Times New Roman" pitchFamily="18" charset="0"/>
              </a:rPr>
              <a:t>После смерти великого Амадея Моцарта по Вене словно кровь по венам побежали слухи о том, что Амадей наверняка умер не совсем своей смертью. Его убили! Говорили одни. Отравили! Уж точно отравили! – сокрушенно кричали другие.</a:t>
            </a:r>
          </a:p>
          <a:p>
            <a:pPr>
              <a:buNone/>
            </a:pPr>
            <a:endParaRPr lang="ru-RU" sz="2000" b="1" dirty="0">
              <a:solidFill>
                <a:schemeClr val="bg1">
                  <a:lumMod val="50000"/>
                </a:schemeClr>
              </a:solidFill>
              <a:effectLst/>
            </a:endParaRPr>
          </a:p>
        </p:txBody>
      </p:sp>
      <p:pic>
        <p:nvPicPr>
          <p:cNvPr id="8" name="Picture 4" descr="mocart-volfgang-amadej-engravi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29322" y="1285860"/>
            <a:ext cx="3036887" cy="3384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cover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1000"/>
                                        <p:tgtEl>
                                          <p:spTgt spid="61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1000"/>
                                        <p:tgtEl>
                                          <p:spTgt spid="61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6" dur="1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Text Box 4"/>
          <p:cNvSpPr txBox="1">
            <a:spLocks noChangeArrowheads="1"/>
          </p:cNvSpPr>
          <p:nvPr/>
        </p:nvSpPr>
        <p:spPr bwMode="auto">
          <a:xfrm>
            <a:off x="-714412" y="1571612"/>
            <a:ext cx="357190" cy="6771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 typeface="Wingdings" pitchFamily="2" charset="2"/>
              <a:buNone/>
            </a:pPr>
            <a:r>
              <a:rPr lang="ru-RU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	</a:t>
            </a:r>
          </a:p>
          <a:p>
            <a:r>
              <a:rPr lang="ru-RU" sz="2000" b="1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endParaRPr lang="ru-RU" b="1" dirty="0">
              <a:solidFill>
                <a:srgbClr val="800000"/>
              </a:solidFill>
              <a:latin typeface="Albertus Medium" pitchFamily="34" charset="0"/>
            </a:endParaRPr>
          </a:p>
        </p:txBody>
      </p:sp>
      <p:sp>
        <p:nvSpPr>
          <p:cNvPr id="9220" name="WordArt 6"/>
          <p:cNvSpPr>
            <a:spLocks noChangeArrowheads="1" noChangeShapeType="1" noTextEdit="1"/>
          </p:cNvSpPr>
          <p:nvPr/>
        </p:nvSpPr>
        <p:spPr bwMode="auto">
          <a:xfrm>
            <a:off x="107950" y="188913"/>
            <a:ext cx="6264275" cy="63341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endParaRPr lang="ru-RU" sz="3600" b="1" kern="10" dirty="0">
              <a:ln w="9525">
                <a:solidFill>
                  <a:srgbClr val="000066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66FFFF"/>
                  </a:gs>
                  <a:gs pos="100000">
                    <a:srgbClr val="0000FF"/>
                  </a:gs>
                </a:gsLst>
                <a:path path="rect">
                  <a:fillToRect l="50000" t="50000" r="50000" b="50000"/>
                </a:path>
              </a:gradFill>
              <a:effectLst>
                <a:outerShdw dist="35921" dir="2700000" algn="ctr" rotWithShape="0">
                  <a:srgbClr val="C0C0C0">
                    <a:alpha val="79999"/>
                  </a:srgbClr>
                </a:outerShdw>
              </a:effectLst>
              <a:latin typeface="Garamond"/>
            </a:endParaRPr>
          </a:p>
        </p:txBody>
      </p:sp>
      <p:sp>
        <p:nvSpPr>
          <p:cNvPr id="6151" name="Rectangle 7"/>
          <p:cNvSpPr>
            <a:spLocks noChangeArrowheads="1"/>
          </p:cNvSpPr>
          <p:nvPr/>
        </p:nvSpPr>
        <p:spPr bwMode="auto">
          <a:xfrm>
            <a:off x="170418" y="428604"/>
            <a:ext cx="7116226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4000" b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</a:rPr>
              <a:t>Тайна смерти Моцарта</a:t>
            </a:r>
            <a:endParaRPr lang="ru-RU" sz="4000" b="1" dirty="0">
              <a:effectLst>
                <a:outerShdw blurRad="38100" dist="38100" dir="2700000" algn="tl">
                  <a:srgbClr val="000000"/>
                </a:outerShdw>
              </a:effectLst>
              <a:latin typeface="Georgia" pitchFamily="18" charset="0"/>
            </a:endParaRPr>
          </a:p>
        </p:txBody>
      </p:sp>
      <p:pic>
        <p:nvPicPr>
          <p:cNvPr id="9222" name="Picture 8" descr="Изображение 019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76766E"/>
              </a:clrFrom>
              <a:clrTo>
                <a:srgbClr val="76766E">
                  <a:alpha val="0"/>
                </a:srgbClr>
              </a:clrTo>
            </a:clrChange>
            <a:lum bright="18000" contrast="60000"/>
          </a:blip>
          <a:srcRect l="2119"/>
          <a:stretch>
            <a:fillRect/>
          </a:stretch>
        </p:blipFill>
        <p:spPr bwMode="auto">
          <a:xfrm>
            <a:off x="7072330" y="188913"/>
            <a:ext cx="1900220" cy="1123950"/>
          </a:xfrm>
          <a:prstGeom prst="rect">
            <a:avLst/>
          </a:prstGeom>
          <a:noFill/>
          <a:ln w="34925">
            <a:noFill/>
            <a:miter lim="800000"/>
            <a:headEnd/>
            <a:tailEnd/>
          </a:ln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3" cstate="print"/>
          <a:srcRect r="874"/>
          <a:stretch>
            <a:fillRect/>
          </a:stretch>
        </p:blipFill>
        <p:spPr bwMode="auto">
          <a:xfrm>
            <a:off x="1428728" y="1357298"/>
            <a:ext cx="6429419" cy="3714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Содержимое 12"/>
          <p:cNvSpPr>
            <a:spLocks noGrp="1"/>
          </p:cNvSpPr>
          <p:nvPr>
            <p:ph idx="1"/>
          </p:nvPr>
        </p:nvSpPr>
        <p:spPr>
          <a:xfrm>
            <a:off x="457200" y="5286388"/>
            <a:ext cx="8229600" cy="809612"/>
          </a:xfrm>
        </p:spPr>
        <p:txBody>
          <a:bodyPr/>
          <a:lstStyle/>
          <a:p>
            <a:pPr>
              <a:buNone/>
            </a:pPr>
            <a:r>
              <a:rPr lang="ru-RU" sz="2400" b="1" dirty="0" smtClean="0">
                <a:solidFill>
                  <a:schemeClr val="bg1">
                    <a:lumMod val="50000"/>
                  </a:schemeClr>
                </a:solidFill>
                <a:effectLst/>
              </a:rPr>
              <a:t>Последнее произведение В.Моцарта - «Реквием» - осталось незаконченным. Впоследствии его  закончил ученик Моцарта - </a:t>
            </a:r>
            <a:r>
              <a:rPr lang="ru-RU" sz="2400" b="1" dirty="0" err="1" smtClean="0">
                <a:solidFill>
                  <a:schemeClr val="bg1">
                    <a:lumMod val="50000"/>
                  </a:schemeClr>
                </a:solidFill>
                <a:effectLst/>
              </a:rPr>
              <a:t>Зюссмайер</a:t>
            </a:r>
            <a:r>
              <a:rPr lang="ru-RU" sz="2400" b="1" dirty="0" smtClean="0">
                <a:solidFill>
                  <a:schemeClr val="bg1">
                    <a:lumMod val="50000"/>
                  </a:schemeClr>
                </a:solidFill>
                <a:effectLst/>
              </a:rPr>
              <a:t>.  Моцарту было 35 лет.</a:t>
            </a:r>
            <a:endParaRPr lang="ru-RU" sz="2400" b="1" dirty="0">
              <a:solidFill>
                <a:schemeClr val="bg1">
                  <a:lumMod val="50000"/>
                </a:schemeClr>
              </a:solidFill>
              <a:effectLst/>
            </a:endParaRPr>
          </a:p>
        </p:txBody>
      </p:sp>
    </p:spTree>
  </p:cSld>
  <p:clrMapOvr>
    <a:masterClrMapping/>
  </p:clrMapOvr>
  <p:transition spd="slow">
    <p:cover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1000"/>
                                        <p:tgtEl>
                                          <p:spTgt spid="61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1000"/>
                                        <p:tgtEl>
                                          <p:spTgt spid="61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63938" y="1844675"/>
            <a:ext cx="5195887" cy="4679950"/>
          </a:xfrm>
        </p:spPr>
        <p:txBody>
          <a:bodyPr/>
          <a:lstStyle/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en-US" sz="1600" dirty="0" smtClean="0"/>
              <a:t>	</a:t>
            </a:r>
            <a:r>
              <a:rPr lang="ru-RU" sz="2000" b="1" dirty="0" smtClean="0">
                <a:solidFill>
                  <a:srgbClr val="800000"/>
                </a:solidFill>
                <a:effectLst/>
                <a:latin typeface="Albertus Medium" pitchFamily="34" charset="0"/>
              </a:rPr>
              <a:t>Антонио Сальери — итальянский композитор, дирижёр и педагог. Происходил из богатой семьи торговцев, обучался дома игре на скрипке и арфе. Сальери написал более 40 опер, из которых до сегодняшнего дня пользуются известностью </a:t>
            </a:r>
            <a:r>
              <a:rPr lang="ru-RU" sz="2000" b="1" dirty="0" smtClean="0">
                <a:solidFill>
                  <a:srgbClr val="0000FF"/>
                </a:solidFill>
                <a:effectLst/>
                <a:latin typeface="Albertus Medium" pitchFamily="34" charset="0"/>
              </a:rPr>
              <a:t>«Данаиды»</a:t>
            </a:r>
            <a:r>
              <a:rPr lang="ru-RU" sz="2000" b="1" dirty="0" smtClean="0">
                <a:solidFill>
                  <a:srgbClr val="800000"/>
                </a:solidFill>
                <a:effectLst/>
                <a:latin typeface="Albertus Medium" pitchFamily="34" charset="0"/>
              </a:rPr>
              <a:t>,</a:t>
            </a:r>
            <a:r>
              <a:rPr lang="ru-RU" sz="2000" b="1" dirty="0" smtClean="0">
                <a:solidFill>
                  <a:srgbClr val="0000FF"/>
                </a:solidFill>
                <a:effectLst/>
                <a:latin typeface="Albertus Medium" pitchFamily="34" charset="0"/>
              </a:rPr>
              <a:t> «</a:t>
            </a:r>
            <a:r>
              <a:rPr lang="ru-RU" sz="2000" b="1" dirty="0" err="1" smtClean="0">
                <a:solidFill>
                  <a:srgbClr val="0000FF"/>
                </a:solidFill>
                <a:effectLst/>
                <a:latin typeface="Albertus Medium" pitchFamily="34" charset="0"/>
              </a:rPr>
              <a:t>Тарар</a:t>
            </a:r>
            <a:r>
              <a:rPr lang="ru-RU" sz="2000" b="1" dirty="0" smtClean="0">
                <a:solidFill>
                  <a:srgbClr val="0000FF"/>
                </a:solidFill>
                <a:effectLst/>
                <a:latin typeface="Albertus Medium" pitchFamily="34" charset="0"/>
              </a:rPr>
              <a:t>» </a:t>
            </a:r>
            <a:r>
              <a:rPr lang="ru-RU" sz="2000" b="1" dirty="0" smtClean="0">
                <a:solidFill>
                  <a:srgbClr val="800000"/>
                </a:solidFill>
                <a:effectLst/>
                <a:latin typeface="Albertus Medium" pitchFamily="34" charset="0"/>
              </a:rPr>
              <a:t>и</a:t>
            </a:r>
            <a:r>
              <a:rPr lang="ru-RU" sz="2000" b="1" dirty="0" smtClean="0">
                <a:solidFill>
                  <a:srgbClr val="0000FF"/>
                </a:solidFill>
                <a:effectLst/>
                <a:latin typeface="Albertus Medium" pitchFamily="34" charset="0"/>
              </a:rPr>
              <a:t> «Фальстаф»</a:t>
            </a:r>
            <a:r>
              <a:rPr lang="ru-RU" sz="2000" b="1" dirty="0" smtClean="0">
                <a:solidFill>
                  <a:srgbClr val="800000"/>
                </a:solidFill>
                <a:effectLst/>
                <a:latin typeface="Albertus Medium" pitchFamily="34" charset="0"/>
              </a:rPr>
              <a:t>. Специально для открытия театра </a:t>
            </a:r>
            <a:r>
              <a:rPr lang="ru-RU" sz="2000" b="1" dirty="0" smtClean="0">
                <a:solidFill>
                  <a:srgbClr val="0000FF"/>
                </a:solidFill>
                <a:effectLst/>
                <a:latin typeface="Albertus Medium" pitchFamily="34" charset="0"/>
              </a:rPr>
              <a:t>«</a:t>
            </a:r>
            <a:r>
              <a:rPr lang="ru-RU" sz="2000" b="1" dirty="0" err="1" smtClean="0">
                <a:solidFill>
                  <a:srgbClr val="0000FF"/>
                </a:solidFill>
                <a:effectLst/>
                <a:latin typeface="Albertus Medium" pitchFamily="34" charset="0"/>
              </a:rPr>
              <a:t>Ла</a:t>
            </a:r>
            <a:r>
              <a:rPr lang="ru-RU" sz="2000" b="1" dirty="0" smtClean="0">
                <a:solidFill>
                  <a:srgbClr val="0000FF"/>
                </a:solidFill>
                <a:effectLst/>
                <a:latin typeface="Albertus Medium" pitchFamily="34" charset="0"/>
              </a:rPr>
              <a:t> Скала»</a:t>
            </a:r>
            <a:r>
              <a:rPr lang="ru-RU" sz="2000" b="1" dirty="0" smtClean="0">
                <a:solidFill>
                  <a:srgbClr val="800000"/>
                </a:solidFill>
                <a:effectLst/>
                <a:latin typeface="Albertus Medium" pitchFamily="34" charset="0"/>
              </a:rPr>
              <a:t> им была написана опера </a:t>
            </a:r>
            <a:r>
              <a:rPr lang="ru-RU" sz="2000" b="1" dirty="0" smtClean="0">
                <a:solidFill>
                  <a:srgbClr val="0000FF"/>
                </a:solidFill>
                <a:effectLst/>
                <a:latin typeface="Albertus Medium" pitchFamily="34" charset="0"/>
              </a:rPr>
              <a:t>«Признанная Европа»</a:t>
            </a:r>
            <a:r>
              <a:rPr lang="ru-RU" sz="2000" b="1" dirty="0" smtClean="0">
                <a:solidFill>
                  <a:srgbClr val="800000"/>
                </a:solidFill>
                <a:effectLst/>
                <a:latin typeface="Albertus Medium" pitchFamily="34" charset="0"/>
              </a:rPr>
              <a:t>, которая по сей день идет на этой сцене. Сальери также принадлежит много оркестровой, камерной, духовной музыки, в т.ч. </a:t>
            </a:r>
            <a:r>
              <a:rPr lang="ru-RU" sz="2000" b="1" dirty="0" smtClean="0">
                <a:solidFill>
                  <a:srgbClr val="0000FF"/>
                </a:solidFill>
                <a:effectLst/>
                <a:latin typeface="Albertus Medium" pitchFamily="34" charset="0"/>
              </a:rPr>
              <a:t>«Реквием»</a:t>
            </a:r>
            <a:r>
              <a:rPr lang="ru-RU" sz="2000" b="1" dirty="0" smtClean="0">
                <a:solidFill>
                  <a:srgbClr val="800000"/>
                </a:solidFill>
                <a:effectLst/>
                <a:latin typeface="Albertus Medium" pitchFamily="34" charset="0"/>
              </a:rPr>
              <a:t>, написанный в 1804 г., но впервые исполненный на его похоронах.</a:t>
            </a:r>
          </a:p>
        </p:txBody>
      </p:sp>
      <p:pic>
        <p:nvPicPr>
          <p:cNvPr id="8195" name="Picture 4" descr="Antonio_Salieri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850" y="2276475"/>
            <a:ext cx="2828925" cy="3657600"/>
          </a:xfrm>
          <a:prstGeom prst="rect">
            <a:avLst/>
          </a:prstGeom>
          <a:noFill/>
          <a:ln w="9525">
            <a:solidFill>
              <a:srgbClr val="000066"/>
            </a:solidFill>
            <a:miter lim="800000"/>
            <a:headEnd/>
            <a:tailEnd/>
          </a:ln>
        </p:spPr>
      </p:pic>
      <p:sp>
        <p:nvSpPr>
          <p:cNvPr id="8196" name="WordArt 6"/>
          <p:cNvSpPr>
            <a:spLocks noChangeArrowheads="1" noChangeShapeType="1" noTextEdit="1"/>
          </p:cNvSpPr>
          <p:nvPr/>
        </p:nvSpPr>
        <p:spPr bwMode="auto">
          <a:xfrm>
            <a:off x="468313" y="188913"/>
            <a:ext cx="5554662" cy="63341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000066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66FFFF"/>
                    </a:gs>
                    <a:gs pos="100000">
                      <a:srgbClr val="0000FF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Garamond"/>
              </a:rPr>
              <a:t>Антонио Сальери</a:t>
            </a:r>
          </a:p>
        </p:txBody>
      </p:sp>
      <p:sp>
        <p:nvSpPr>
          <p:cNvPr id="13319" name="Rectangle 7"/>
          <p:cNvSpPr>
            <a:spLocks noChangeArrowheads="1"/>
          </p:cNvSpPr>
          <p:nvPr/>
        </p:nvSpPr>
        <p:spPr bwMode="auto">
          <a:xfrm>
            <a:off x="2051050" y="908050"/>
            <a:ext cx="231933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2800" b="1">
                <a:solidFill>
                  <a:srgbClr val="66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</a:rPr>
              <a:t>(1750-1825)</a:t>
            </a:r>
            <a:endParaRPr lang="ru-RU" sz="2800" b="1">
              <a:solidFill>
                <a:srgbClr val="66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eorgia" pitchFamily="18" charset="0"/>
            </a:endParaRPr>
          </a:p>
        </p:txBody>
      </p:sp>
      <p:pic>
        <p:nvPicPr>
          <p:cNvPr id="8198" name="Picture 8" descr="Изображение 019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76766E"/>
              </a:clrFrom>
              <a:clrTo>
                <a:srgbClr val="76766E">
                  <a:alpha val="0"/>
                </a:srgbClr>
              </a:clrTo>
            </a:clrChange>
            <a:lum bright="18000" contrast="60000"/>
          </a:blip>
          <a:srcRect l="2119"/>
          <a:stretch>
            <a:fillRect/>
          </a:stretch>
        </p:blipFill>
        <p:spPr bwMode="auto">
          <a:xfrm>
            <a:off x="6443663" y="188913"/>
            <a:ext cx="2528887" cy="1123950"/>
          </a:xfrm>
          <a:prstGeom prst="rect">
            <a:avLst/>
          </a:prstGeom>
          <a:noFill/>
          <a:ln w="349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cover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1000"/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5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Text Box 4"/>
          <p:cNvSpPr txBox="1">
            <a:spLocks noChangeArrowheads="1"/>
          </p:cNvSpPr>
          <p:nvPr/>
        </p:nvSpPr>
        <p:spPr bwMode="auto">
          <a:xfrm>
            <a:off x="-714412" y="1571612"/>
            <a:ext cx="357190" cy="6771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 typeface="Wingdings" pitchFamily="2" charset="2"/>
              <a:buNone/>
            </a:pPr>
            <a:r>
              <a:rPr lang="ru-RU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	</a:t>
            </a:r>
          </a:p>
          <a:p>
            <a:r>
              <a:rPr lang="ru-RU" sz="2000" b="1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endParaRPr lang="ru-RU" b="1" dirty="0">
              <a:solidFill>
                <a:srgbClr val="800000"/>
              </a:solidFill>
              <a:latin typeface="Albertus Medium" pitchFamily="34" charset="0"/>
            </a:endParaRPr>
          </a:p>
        </p:txBody>
      </p:sp>
      <p:sp>
        <p:nvSpPr>
          <p:cNvPr id="9220" name="WordArt 6"/>
          <p:cNvSpPr>
            <a:spLocks noChangeArrowheads="1" noChangeShapeType="1" noTextEdit="1"/>
          </p:cNvSpPr>
          <p:nvPr/>
        </p:nvSpPr>
        <p:spPr bwMode="auto">
          <a:xfrm>
            <a:off x="107950" y="188913"/>
            <a:ext cx="6264275" cy="63341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endParaRPr lang="ru-RU" sz="3600" b="1" kern="10" dirty="0">
              <a:ln w="9525">
                <a:solidFill>
                  <a:srgbClr val="000066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66FFFF"/>
                  </a:gs>
                  <a:gs pos="100000">
                    <a:srgbClr val="0000FF"/>
                  </a:gs>
                </a:gsLst>
                <a:path path="rect">
                  <a:fillToRect l="50000" t="50000" r="50000" b="50000"/>
                </a:path>
              </a:gradFill>
              <a:effectLst>
                <a:outerShdw dist="35921" dir="2700000" algn="ctr" rotWithShape="0">
                  <a:srgbClr val="C0C0C0">
                    <a:alpha val="79999"/>
                  </a:srgbClr>
                </a:outerShdw>
              </a:effectLst>
              <a:latin typeface="Garamond"/>
            </a:endParaRPr>
          </a:p>
        </p:txBody>
      </p:sp>
      <p:sp>
        <p:nvSpPr>
          <p:cNvPr id="6151" name="Rectangle 7"/>
          <p:cNvSpPr>
            <a:spLocks noChangeArrowheads="1"/>
          </p:cNvSpPr>
          <p:nvPr/>
        </p:nvSpPr>
        <p:spPr bwMode="auto">
          <a:xfrm>
            <a:off x="170418" y="428604"/>
            <a:ext cx="7116226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4000" b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</a:rPr>
              <a:t>А.С.Пушкин «Моцарт и </a:t>
            </a:r>
            <a:r>
              <a:rPr lang="ru-RU" sz="4000" b="1" dirty="0" err="1" smtClean="0"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</a:rPr>
              <a:t>Сольери</a:t>
            </a:r>
            <a:r>
              <a:rPr lang="ru-RU" sz="4000" b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</a:rPr>
              <a:t>»</a:t>
            </a:r>
            <a:endParaRPr lang="ru-RU" sz="4000" b="1" dirty="0">
              <a:effectLst>
                <a:outerShdw blurRad="38100" dist="38100" dir="2700000" algn="tl">
                  <a:srgbClr val="000000"/>
                </a:outerShdw>
              </a:effectLst>
              <a:latin typeface="Georgia" pitchFamily="18" charset="0"/>
            </a:endParaRPr>
          </a:p>
        </p:txBody>
      </p:sp>
      <p:pic>
        <p:nvPicPr>
          <p:cNvPr id="9222" name="Picture 8" descr="Изображение 019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76766E"/>
              </a:clrFrom>
              <a:clrTo>
                <a:srgbClr val="76766E">
                  <a:alpha val="0"/>
                </a:srgbClr>
              </a:clrTo>
            </a:clrChange>
            <a:lum bright="18000" contrast="60000"/>
          </a:blip>
          <a:srcRect l="2119"/>
          <a:stretch>
            <a:fillRect/>
          </a:stretch>
        </p:blipFill>
        <p:spPr bwMode="auto">
          <a:xfrm>
            <a:off x="7072330" y="188913"/>
            <a:ext cx="1900220" cy="1123950"/>
          </a:xfrm>
          <a:prstGeom prst="rect">
            <a:avLst/>
          </a:prstGeom>
          <a:noFill/>
          <a:ln w="34925">
            <a:noFill/>
            <a:miter lim="800000"/>
            <a:headEnd/>
            <a:tailEnd/>
          </a:ln>
        </p:spPr>
      </p:pic>
      <p:sp>
        <p:nvSpPr>
          <p:cNvPr id="13" name="Содержимое 12"/>
          <p:cNvSpPr>
            <a:spLocks noGrp="1"/>
          </p:cNvSpPr>
          <p:nvPr>
            <p:ph idx="1"/>
          </p:nvPr>
        </p:nvSpPr>
        <p:spPr>
          <a:xfrm>
            <a:off x="0" y="1571612"/>
            <a:ext cx="5500694" cy="5286388"/>
          </a:xfrm>
        </p:spPr>
        <p:txBody>
          <a:bodyPr/>
          <a:lstStyle/>
          <a:p>
            <a:pPr>
              <a:buNone/>
            </a:pPr>
            <a:endParaRPr lang="ru-RU" sz="2400" dirty="0" smtClean="0">
              <a:solidFill>
                <a:schemeClr val="bg1">
                  <a:lumMod val="50000"/>
                </a:schemeClr>
              </a:solidFill>
              <a:effectLst/>
            </a:endParaRPr>
          </a:p>
          <a:p>
            <a:pPr>
              <a:buNone/>
            </a:pPr>
            <a:r>
              <a:rPr lang="ru-RU" sz="1800" dirty="0" smtClean="0">
                <a:solidFill>
                  <a:schemeClr val="bg1">
                    <a:lumMod val="50000"/>
                  </a:schemeClr>
                </a:solidFill>
                <a:effectLst/>
              </a:rPr>
              <a:t>Пушкинский Сальери — совершенно особый тип: он отнюдь не «маленький человек», поверженный величием Моцарта: наоборот, он сам искренне презирает «маленьких людей» и испытывает откровенную ненависть к гениям, а осуществление страшного замысла Сальери мотивирует сам для себя тем, что необходимо спасти «жрецов и служителей музыки» от неминуемой гибели. Сальери — типичный представитель «человека середины», «маленькие люди» для него чересчур малы, а гении — неоправданно велики, и именно он, Сальери, призван исправить существующее положение. </a:t>
            </a:r>
          </a:p>
          <a:p>
            <a:pPr>
              <a:buNone/>
            </a:pPr>
            <a:r>
              <a:rPr lang="ru-RU" sz="1800" dirty="0" smtClean="0">
                <a:solidFill>
                  <a:schemeClr val="bg1">
                    <a:lumMod val="50000"/>
                  </a:schemeClr>
                </a:solidFill>
                <a:effectLst/>
              </a:rPr>
              <a:t>Моцарт наоборот, лишён способности верить в свое божественное мессианское предназначение</a:t>
            </a:r>
            <a:endParaRPr lang="ru-RU" sz="1800" b="1" dirty="0">
              <a:solidFill>
                <a:schemeClr val="bg1">
                  <a:lumMod val="50000"/>
                </a:schemeClr>
              </a:solidFill>
              <a:effectLst/>
            </a:endParaRPr>
          </a:p>
        </p:txBody>
      </p:sp>
      <p:pic>
        <p:nvPicPr>
          <p:cNvPr id="23554" name="Picture 2" descr="http://dcbs-nvkz.narod.ru/images/afish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43570" y="1285860"/>
            <a:ext cx="3286148" cy="5214974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cover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1000"/>
                                        <p:tgtEl>
                                          <p:spTgt spid="61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1000"/>
                                        <p:tgtEl>
                                          <p:spTgt spid="61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Text Box 4"/>
          <p:cNvSpPr txBox="1">
            <a:spLocks noChangeArrowheads="1"/>
          </p:cNvSpPr>
          <p:nvPr/>
        </p:nvSpPr>
        <p:spPr bwMode="auto">
          <a:xfrm>
            <a:off x="-714412" y="1571612"/>
            <a:ext cx="357190" cy="6771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 typeface="Wingdings" pitchFamily="2" charset="2"/>
              <a:buNone/>
            </a:pPr>
            <a:r>
              <a:rPr lang="ru-RU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	</a:t>
            </a:r>
          </a:p>
          <a:p>
            <a:r>
              <a:rPr lang="ru-RU" sz="2000" b="1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endParaRPr lang="ru-RU" b="1" dirty="0">
              <a:solidFill>
                <a:srgbClr val="800000"/>
              </a:solidFill>
              <a:latin typeface="Albertus Medium" pitchFamily="34" charset="0"/>
            </a:endParaRPr>
          </a:p>
        </p:txBody>
      </p:sp>
      <p:sp>
        <p:nvSpPr>
          <p:cNvPr id="9220" name="WordArt 6"/>
          <p:cNvSpPr>
            <a:spLocks noChangeArrowheads="1" noChangeShapeType="1" noTextEdit="1"/>
          </p:cNvSpPr>
          <p:nvPr/>
        </p:nvSpPr>
        <p:spPr bwMode="auto">
          <a:xfrm>
            <a:off x="107950" y="188913"/>
            <a:ext cx="6264275" cy="63341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endParaRPr lang="ru-RU" sz="3600" b="1" kern="10" dirty="0">
              <a:ln w="9525">
                <a:solidFill>
                  <a:srgbClr val="000066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66FFFF"/>
                  </a:gs>
                  <a:gs pos="100000">
                    <a:srgbClr val="0000FF"/>
                  </a:gs>
                </a:gsLst>
                <a:path path="rect">
                  <a:fillToRect l="50000" t="50000" r="50000" b="50000"/>
                </a:path>
              </a:gradFill>
              <a:effectLst>
                <a:outerShdw dist="35921" dir="2700000" algn="ctr" rotWithShape="0">
                  <a:srgbClr val="C0C0C0">
                    <a:alpha val="79999"/>
                  </a:srgbClr>
                </a:outerShdw>
              </a:effectLst>
              <a:latin typeface="Garamond"/>
            </a:endParaRPr>
          </a:p>
        </p:txBody>
      </p:sp>
      <p:sp>
        <p:nvSpPr>
          <p:cNvPr id="6151" name="Rectangle 7"/>
          <p:cNvSpPr>
            <a:spLocks noChangeArrowheads="1"/>
          </p:cNvSpPr>
          <p:nvPr/>
        </p:nvSpPr>
        <p:spPr bwMode="auto">
          <a:xfrm>
            <a:off x="170418" y="428604"/>
            <a:ext cx="7116226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4000" b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</a:rPr>
              <a:t>А.С.Пушкин «Моцарт и </a:t>
            </a:r>
            <a:r>
              <a:rPr lang="ru-RU" sz="4000" b="1" dirty="0" err="1" smtClean="0"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</a:rPr>
              <a:t>Сольери</a:t>
            </a:r>
            <a:r>
              <a:rPr lang="ru-RU" sz="4000" b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</a:rPr>
              <a:t>»</a:t>
            </a:r>
            <a:endParaRPr lang="ru-RU" sz="4000" b="1" dirty="0">
              <a:effectLst>
                <a:outerShdw blurRad="38100" dist="38100" dir="2700000" algn="tl">
                  <a:srgbClr val="000000"/>
                </a:outerShdw>
              </a:effectLst>
              <a:latin typeface="Georgia" pitchFamily="18" charset="0"/>
            </a:endParaRPr>
          </a:p>
        </p:txBody>
      </p:sp>
      <p:pic>
        <p:nvPicPr>
          <p:cNvPr id="9222" name="Picture 8" descr="Изображение 019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76766E"/>
              </a:clrFrom>
              <a:clrTo>
                <a:srgbClr val="76766E">
                  <a:alpha val="0"/>
                </a:srgbClr>
              </a:clrTo>
            </a:clrChange>
            <a:lum bright="18000" contrast="60000"/>
          </a:blip>
          <a:srcRect l="2119"/>
          <a:stretch>
            <a:fillRect/>
          </a:stretch>
        </p:blipFill>
        <p:spPr bwMode="auto">
          <a:xfrm>
            <a:off x="7072330" y="188913"/>
            <a:ext cx="1900220" cy="1123950"/>
          </a:xfrm>
          <a:prstGeom prst="rect">
            <a:avLst/>
          </a:prstGeom>
          <a:noFill/>
          <a:ln w="34925">
            <a:noFill/>
            <a:miter lim="800000"/>
            <a:headEnd/>
            <a:tailEnd/>
          </a:ln>
        </p:spPr>
      </p:pic>
      <p:sp>
        <p:nvSpPr>
          <p:cNvPr id="13" name="Содержимое 12"/>
          <p:cNvSpPr>
            <a:spLocks noGrp="1"/>
          </p:cNvSpPr>
          <p:nvPr>
            <p:ph idx="1"/>
          </p:nvPr>
        </p:nvSpPr>
        <p:spPr>
          <a:xfrm>
            <a:off x="1357290" y="2643182"/>
            <a:ext cx="4143404" cy="2714644"/>
          </a:xfrm>
        </p:spPr>
        <p:txBody>
          <a:bodyPr/>
          <a:lstStyle/>
          <a:p>
            <a:pPr>
              <a:buNone/>
            </a:pPr>
            <a:endParaRPr lang="ru-RU" sz="2400" dirty="0" smtClean="0">
              <a:solidFill>
                <a:schemeClr val="bg1">
                  <a:lumMod val="50000"/>
                </a:schemeClr>
              </a:solidFill>
              <a:effectLst/>
            </a:endParaRPr>
          </a:p>
        </p:txBody>
      </p:sp>
      <p:pic>
        <p:nvPicPr>
          <p:cNvPr id="27650" name="Picture 2" descr="http://www.zlatoriza.ru/uploads/items/big/05-233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2071678"/>
            <a:ext cx="5786478" cy="4357718"/>
          </a:xfrm>
          <a:prstGeom prst="rect">
            <a:avLst/>
          </a:prstGeom>
          <a:noFill/>
        </p:spPr>
      </p:pic>
      <p:pic>
        <p:nvPicPr>
          <p:cNvPr id="27652" name="Picture 4" descr="http://cs4652.vkontakte.ru/u13393324/video/l_8d80ceed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86446" y="1357298"/>
            <a:ext cx="3048000" cy="2286001"/>
          </a:xfrm>
          <a:prstGeom prst="rect">
            <a:avLst/>
          </a:prstGeom>
          <a:noFill/>
        </p:spPr>
      </p:pic>
      <p:pic>
        <p:nvPicPr>
          <p:cNvPr id="27654" name="Picture 6" descr="http://s57.radikal.ru/i158/0906/d5/b4ecad7c476d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643702" y="4143380"/>
            <a:ext cx="2071703" cy="2357454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cover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1000"/>
                                        <p:tgtEl>
                                          <p:spTgt spid="61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1000"/>
                                        <p:tgtEl>
                                          <p:spTgt spid="61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Text Box 4"/>
          <p:cNvSpPr txBox="1">
            <a:spLocks noChangeArrowheads="1"/>
          </p:cNvSpPr>
          <p:nvPr/>
        </p:nvSpPr>
        <p:spPr bwMode="auto">
          <a:xfrm>
            <a:off x="-714412" y="1571612"/>
            <a:ext cx="357190" cy="6771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 typeface="Wingdings" pitchFamily="2" charset="2"/>
              <a:buNone/>
            </a:pPr>
            <a:r>
              <a:rPr lang="ru-RU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	</a:t>
            </a:r>
          </a:p>
          <a:p>
            <a:r>
              <a:rPr lang="ru-RU" sz="2000" b="1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endParaRPr lang="ru-RU" b="1" dirty="0">
              <a:solidFill>
                <a:srgbClr val="800000"/>
              </a:solidFill>
              <a:latin typeface="Albertus Medium" pitchFamily="34" charset="0"/>
            </a:endParaRPr>
          </a:p>
        </p:txBody>
      </p:sp>
      <p:sp>
        <p:nvSpPr>
          <p:cNvPr id="9220" name="WordArt 6"/>
          <p:cNvSpPr>
            <a:spLocks noChangeArrowheads="1" noChangeShapeType="1" noTextEdit="1"/>
          </p:cNvSpPr>
          <p:nvPr/>
        </p:nvSpPr>
        <p:spPr bwMode="auto">
          <a:xfrm>
            <a:off x="107950" y="188913"/>
            <a:ext cx="6264275" cy="63341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endParaRPr lang="ru-RU" sz="3600" b="1" kern="10" dirty="0">
              <a:ln w="9525">
                <a:solidFill>
                  <a:srgbClr val="000066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66FFFF"/>
                  </a:gs>
                  <a:gs pos="100000">
                    <a:srgbClr val="0000FF"/>
                  </a:gs>
                </a:gsLst>
                <a:path path="rect">
                  <a:fillToRect l="50000" t="50000" r="50000" b="50000"/>
                </a:path>
              </a:gradFill>
              <a:effectLst>
                <a:outerShdw dist="35921" dir="2700000" algn="ctr" rotWithShape="0">
                  <a:srgbClr val="C0C0C0">
                    <a:alpha val="79999"/>
                  </a:srgbClr>
                </a:outerShdw>
              </a:effectLst>
              <a:latin typeface="Garamond"/>
            </a:endParaRPr>
          </a:p>
        </p:txBody>
      </p:sp>
      <p:sp>
        <p:nvSpPr>
          <p:cNvPr id="6151" name="Rectangle 7"/>
          <p:cNvSpPr>
            <a:spLocks noChangeArrowheads="1"/>
          </p:cNvSpPr>
          <p:nvPr/>
        </p:nvSpPr>
        <p:spPr bwMode="auto">
          <a:xfrm>
            <a:off x="170418" y="428604"/>
            <a:ext cx="7116226" cy="1261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3600" b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</a:rPr>
              <a:t>Н. Римский - Корсаков «Моцарт и </a:t>
            </a:r>
            <a:r>
              <a:rPr lang="ru-RU" sz="3600" b="1" dirty="0" err="1" smtClean="0"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</a:rPr>
              <a:t>Сольери</a:t>
            </a:r>
            <a:r>
              <a:rPr lang="ru-RU" sz="4000" b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</a:rPr>
              <a:t>»</a:t>
            </a:r>
            <a:endParaRPr lang="ru-RU" sz="4000" b="1" dirty="0">
              <a:effectLst>
                <a:outerShdw blurRad="38100" dist="38100" dir="2700000" algn="tl">
                  <a:srgbClr val="000000"/>
                </a:outerShdw>
              </a:effectLst>
              <a:latin typeface="Georgia" pitchFamily="18" charset="0"/>
            </a:endParaRPr>
          </a:p>
        </p:txBody>
      </p:sp>
      <p:sp>
        <p:nvSpPr>
          <p:cNvPr id="13" name="Содержимое 12"/>
          <p:cNvSpPr>
            <a:spLocks noGrp="1"/>
          </p:cNvSpPr>
          <p:nvPr>
            <p:ph idx="1"/>
          </p:nvPr>
        </p:nvSpPr>
        <p:spPr>
          <a:xfrm>
            <a:off x="2500298" y="1857364"/>
            <a:ext cx="6357982" cy="4643470"/>
          </a:xfrm>
        </p:spPr>
        <p:txBody>
          <a:bodyPr/>
          <a:lstStyle/>
          <a:p>
            <a:pPr>
              <a:buNone/>
            </a:pPr>
            <a:r>
              <a:rPr lang="ru-RU" sz="2400" dirty="0" smtClean="0">
                <a:solidFill>
                  <a:schemeClr val="bg1">
                    <a:lumMod val="50000"/>
                  </a:schemeClr>
                </a:solidFill>
                <a:effectLst/>
              </a:rPr>
              <a:t>Н. А. Римский-Корсаков </a:t>
            </a:r>
          </a:p>
          <a:p>
            <a:pPr>
              <a:buNone/>
            </a:pPr>
            <a:r>
              <a:rPr lang="ru-RU" sz="2400" dirty="0" smtClean="0">
                <a:solidFill>
                  <a:schemeClr val="bg1">
                    <a:lumMod val="50000"/>
                  </a:schemeClr>
                </a:solidFill>
                <a:effectLst/>
              </a:rPr>
              <a:t>начал работу над оперой </a:t>
            </a:r>
          </a:p>
          <a:p>
            <a:pPr>
              <a:buNone/>
            </a:pPr>
            <a:r>
              <a:rPr lang="ru-RU" sz="2400" dirty="0" smtClean="0">
                <a:solidFill>
                  <a:schemeClr val="bg1">
                    <a:lumMod val="50000"/>
                  </a:schemeClr>
                </a:solidFill>
                <a:effectLst/>
              </a:rPr>
              <a:t>в начале в 1872 </a:t>
            </a:r>
            <a:r>
              <a:rPr lang="ru-RU" sz="2400" dirty="0" err="1" smtClean="0">
                <a:solidFill>
                  <a:schemeClr val="bg1">
                    <a:lumMod val="50000"/>
                  </a:schemeClr>
                </a:solidFill>
                <a:effectLst/>
              </a:rPr>
              <a:t>году,а</a:t>
            </a:r>
            <a:r>
              <a:rPr lang="ru-RU" sz="2400" dirty="0" smtClean="0">
                <a:solidFill>
                  <a:schemeClr val="bg1">
                    <a:lumMod val="50000"/>
                  </a:schemeClr>
                </a:solidFill>
                <a:effectLst/>
              </a:rPr>
              <a:t> положив на музыку одну из сцен из «маленькой трагедии» А. С. Пушкина «Моцарт и Сальери». Летом того же года были созданы ещё две сцены, а в августе опера была завершена. В ноябре 1897 года композитор смог продемонстрировать оперу узкому кругу зрителей у себя дома, камерность оперы это вполне позволяла.</a:t>
            </a:r>
          </a:p>
          <a:p>
            <a:pPr>
              <a:buNone/>
            </a:pPr>
            <a:endParaRPr lang="ru-RU" sz="2400" dirty="0" smtClean="0">
              <a:solidFill>
                <a:schemeClr val="bg1"/>
              </a:solidFill>
              <a:effectLst/>
              <a:hlinkClick r:id="rId2" action="ppaction://hlinkfile" tooltip="Даргомыжский, Александр Сергеевич"/>
            </a:endParaRPr>
          </a:p>
          <a:p>
            <a:pPr>
              <a:buNone/>
            </a:pPr>
            <a:endParaRPr lang="ru-RU" sz="2400" dirty="0" smtClean="0">
              <a:solidFill>
                <a:schemeClr val="bg1">
                  <a:lumMod val="50000"/>
                </a:schemeClr>
              </a:solidFill>
              <a:effectLst/>
            </a:endParaRPr>
          </a:p>
        </p:txBody>
      </p:sp>
      <p:pic>
        <p:nvPicPr>
          <p:cNvPr id="28674" name="Picture 2" descr="http://upload.wikimedia.org/wikipedia/commons/thumb/e/e3/NARK.jpg/150px-NARK.jp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86512" y="285728"/>
            <a:ext cx="1857388" cy="2143140"/>
          </a:xfrm>
          <a:prstGeom prst="rect">
            <a:avLst/>
          </a:prstGeom>
          <a:noFill/>
        </p:spPr>
      </p:pic>
      <p:pic>
        <p:nvPicPr>
          <p:cNvPr id="28676" name="Picture 4" descr="http://upload.wikimedia.org/wikipedia/commons/thumb/4/4d/Makovskiy_Dargomyzhsky.jpg/150px-Makovskiy_Dargomyzhsky.jpg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14282" y="2143116"/>
            <a:ext cx="2143140" cy="2428892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0" y="4786322"/>
            <a:ext cx="292892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2000" b="1" dirty="0" smtClean="0">
                <a:solidFill>
                  <a:schemeClr val="bg1">
                    <a:lumMod val="50000"/>
                  </a:schemeClr>
                </a:solidFill>
              </a:rPr>
              <a:t>А. С. Даргомыжский</a:t>
            </a:r>
          </a:p>
        </p:txBody>
      </p:sp>
    </p:spTree>
  </p:cSld>
  <p:clrMapOvr>
    <a:masterClrMapping/>
  </p:clrMapOvr>
  <p:transition spd="slow">
    <p:cover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1000"/>
                                        <p:tgtEl>
                                          <p:spTgt spid="61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1000"/>
                                        <p:tgtEl>
                                          <p:spTgt spid="61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Text Box 4"/>
          <p:cNvSpPr txBox="1">
            <a:spLocks noChangeArrowheads="1"/>
          </p:cNvSpPr>
          <p:nvPr/>
        </p:nvSpPr>
        <p:spPr bwMode="auto">
          <a:xfrm>
            <a:off x="-714412" y="1571612"/>
            <a:ext cx="357190" cy="6771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 typeface="Wingdings" pitchFamily="2" charset="2"/>
              <a:buNone/>
            </a:pPr>
            <a:r>
              <a:rPr lang="ru-RU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	</a:t>
            </a:r>
          </a:p>
          <a:p>
            <a:r>
              <a:rPr lang="ru-RU" sz="2000" b="1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endParaRPr lang="ru-RU" b="1" dirty="0">
              <a:solidFill>
                <a:srgbClr val="800000"/>
              </a:solidFill>
              <a:latin typeface="Albertus Medium" pitchFamily="34" charset="0"/>
            </a:endParaRPr>
          </a:p>
        </p:txBody>
      </p:sp>
      <p:sp>
        <p:nvSpPr>
          <p:cNvPr id="9220" name="WordArt 6"/>
          <p:cNvSpPr>
            <a:spLocks noChangeArrowheads="1" noChangeShapeType="1" noTextEdit="1"/>
          </p:cNvSpPr>
          <p:nvPr/>
        </p:nvSpPr>
        <p:spPr bwMode="auto">
          <a:xfrm>
            <a:off x="107950" y="188913"/>
            <a:ext cx="6264275" cy="63341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endParaRPr lang="ru-RU" sz="3600" b="1" kern="10" dirty="0">
              <a:ln w="9525">
                <a:solidFill>
                  <a:srgbClr val="000066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66FFFF"/>
                  </a:gs>
                  <a:gs pos="100000">
                    <a:srgbClr val="0000FF"/>
                  </a:gs>
                </a:gsLst>
                <a:path path="rect">
                  <a:fillToRect l="50000" t="50000" r="50000" b="50000"/>
                </a:path>
              </a:gradFill>
              <a:effectLst>
                <a:outerShdw dist="35921" dir="2700000" algn="ctr" rotWithShape="0">
                  <a:srgbClr val="C0C0C0">
                    <a:alpha val="79999"/>
                  </a:srgbClr>
                </a:outerShdw>
              </a:effectLst>
              <a:latin typeface="Garamond"/>
            </a:endParaRPr>
          </a:p>
        </p:txBody>
      </p:sp>
      <p:sp>
        <p:nvSpPr>
          <p:cNvPr id="6151" name="Rectangle 7"/>
          <p:cNvSpPr>
            <a:spLocks noChangeArrowheads="1"/>
          </p:cNvSpPr>
          <p:nvPr/>
        </p:nvSpPr>
        <p:spPr bwMode="auto">
          <a:xfrm>
            <a:off x="170418" y="428604"/>
            <a:ext cx="7116226" cy="1261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3600" b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</a:rPr>
              <a:t>Н. Римский - Корсаков «Моцарт и </a:t>
            </a:r>
            <a:r>
              <a:rPr lang="ru-RU" sz="3600" b="1" dirty="0" err="1" smtClean="0"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</a:rPr>
              <a:t>Сольери</a:t>
            </a:r>
            <a:r>
              <a:rPr lang="ru-RU" sz="4000" b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</a:rPr>
              <a:t>»</a:t>
            </a:r>
            <a:endParaRPr lang="ru-RU" sz="4000" b="1" dirty="0">
              <a:effectLst>
                <a:outerShdw blurRad="38100" dist="38100" dir="2700000" algn="tl">
                  <a:srgbClr val="000000"/>
                </a:outerShdw>
              </a:effectLst>
              <a:latin typeface="Georgia" pitchFamily="18" charset="0"/>
            </a:endParaRPr>
          </a:p>
        </p:txBody>
      </p:sp>
      <p:sp>
        <p:nvSpPr>
          <p:cNvPr id="13" name="Содержимое 12"/>
          <p:cNvSpPr>
            <a:spLocks noGrp="1"/>
          </p:cNvSpPr>
          <p:nvPr>
            <p:ph idx="1"/>
          </p:nvPr>
        </p:nvSpPr>
        <p:spPr>
          <a:xfrm>
            <a:off x="2357422" y="1857364"/>
            <a:ext cx="6500858" cy="4643470"/>
          </a:xfrm>
        </p:spPr>
        <p:txBody>
          <a:bodyPr/>
          <a:lstStyle/>
          <a:p>
            <a:pPr>
              <a:buNone/>
            </a:pPr>
            <a:endParaRPr lang="ru-RU" sz="1800" dirty="0" smtClean="0">
              <a:solidFill>
                <a:schemeClr val="bg1">
                  <a:lumMod val="50000"/>
                </a:schemeClr>
              </a:solidFill>
            </a:endParaRPr>
          </a:p>
          <a:p>
            <a:pPr>
              <a:buNone/>
            </a:pPr>
            <a:endParaRPr lang="ru-RU" sz="1800" dirty="0" smtClean="0">
              <a:solidFill>
                <a:schemeClr val="bg1">
                  <a:lumMod val="50000"/>
                </a:schemeClr>
              </a:solidFill>
            </a:endParaRPr>
          </a:p>
          <a:p>
            <a:pPr>
              <a:buNone/>
            </a:pPr>
            <a:r>
              <a:rPr lang="ru-RU" sz="2000" dirty="0" smtClean="0">
                <a:solidFill>
                  <a:schemeClr val="bg1">
                    <a:lumMod val="50000"/>
                  </a:schemeClr>
                </a:solidFill>
              </a:rPr>
              <a:t>Широкой публике опера впервые была представлена в Москве в мамонтовской частной опере 6 ноября 1889 г. Дирижировал И.А. </a:t>
            </a:r>
            <a:r>
              <a:rPr lang="ru-RU" sz="2000" dirty="0" err="1" smtClean="0">
                <a:solidFill>
                  <a:schemeClr val="bg1">
                    <a:lumMod val="50000"/>
                  </a:schemeClr>
                </a:solidFill>
              </a:rPr>
              <a:t>Труффи</a:t>
            </a:r>
            <a:r>
              <a:rPr lang="ru-RU" sz="2000" dirty="0" smtClean="0">
                <a:solidFill>
                  <a:schemeClr val="bg1">
                    <a:lumMod val="50000"/>
                  </a:schemeClr>
                </a:solidFill>
              </a:rPr>
              <a:t>.</a:t>
            </a:r>
          </a:p>
          <a:p>
            <a:pPr>
              <a:buNone/>
            </a:pPr>
            <a:endParaRPr lang="ru-RU" sz="2000" dirty="0" smtClean="0">
              <a:solidFill>
                <a:schemeClr val="bg1">
                  <a:lumMod val="50000"/>
                </a:schemeClr>
              </a:solidFill>
            </a:endParaRPr>
          </a:p>
          <a:p>
            <a:pPr>
              <a:buNone/>
            </a:pPr>
            <a:r>
              <a:rPr lang="ru-RU" sz="2000" dirty="0" smtClean="0">
                <a:solidFill>
                  <a:schemeClr val="bg1">
                    <a:lumMod val="50000"/>
                  </a:schemeClr>
                </a:solidFill>
              </a:rPr>
              <a:t>Опера «Моцарт и Сальери» посвящена автором — А. Даргомыжскому. Критики отмечают, что в этом выразилось «признание композитором заслуги Даргомыжского в создании жанра камерной оперы и в „озвучивании“ гениальных пушкинских „маленьких трагедий“, написанных… как идеальные оперные либретто»</a:t>
            </a:r>
          </a:p>
          <a:p>
            <a:pPr>
              <a:buNone/>
            </a:pPr>
            <a:endParaRPr lang="ru-RU" sz="2400" dirty="0" smtClean="0">
              <a:solidFill>
                <a:schemeClr val="bg1"/>
              </a:solidFill>
              <a:effectLst/>
              <a:hlinkClick r:id="rId2" action="ppaction://hlinkfile" tooltip="Даргомыжский, Александр Сергеевич"/>
            </a:endParaRPr>
          </a:p>
          <a:p>
            <a:pPr>
              <a:buNone/>
            </a:pPr>
            <a:endParaRPr lang="ru-RU" sz="2400" dirty="0" smtClean="0">
              <a:solidFill>
                <a:schemeClr val="bg1">
                  <a:lumMod val="50000"/>
                </a:schemeClr>
              </a:solidFill>
              <a:effectLst/>
            </a:endParaRPr>
          </a:p>
        </p:txBody>
      </p:sp>
      <p:pic>
        <p:nvPicPr>
          <p:cNvPr id="28674" name="Picture 2" descr="http://upload.wikimedia.org/wikipedia/commons/thumb/e/e3/NARK.jpg/150px-NARK.jp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929454" y="214290"/>
            <a:ext cx="1857388" cy="2143140"/>
          </a:xfrm>
          <a:prstGeom prst="rect">
            <a:avLst/>
          </a:prstGeom>
          <a:noFill/>
        </p:spPr>
      </p:pic>
      <p:pic>
        <p:nvPicPr>
          <p:cNvPr id="28676" name="Picture 4" descr="http://upload.wikimedia.org/wikipedia/commons/thumb/4/4d/Makovskiy_Dargomyzhsky.jpg/150px-Makovskiy_Dargomyzhsky.jpg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14282" y="1857364"/>
            <a:ext cx="2143140" cy="2428892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cover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1000"/>
                                        <p:tgtEl>
                                          <p:spTgt spid="61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1000"/>
                                        <p:tgtEl>
                                          <p:spTgt spid="61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Text Box 4"/>
          <p:cNvSpPr txBox="1">
            <a:spLocks noChangeArrowheads="1"/>
          </p:cNvSpPr>
          <p:nvPr/>
        </p:nvSpPr>
        <p:spPr bwMode="auto">
          <a:xfrm>
            <a:off x="-714412" y="1571612"/>
            <a:ext cx="357190" cy="6771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 typeface="Wingdings" pitchFamily="2" charset="2"/>
              <a:buNone/>
            </a:pPr>
            <a:r>
              <a:rPr lang="ru-RU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	</a:t>
            </a:r>
          </a:p>
          <a:p>
            <a:r>
              <a:rPr lang="ru-RU" sz="2000" b="1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endParaRPr lang="ru-RU" b="1" dirty="0">
              <a:solidFill>
                <a:srgbClr val="800000"/>
              </a:solidFill>
              <a:latin typeface="Albertus Medium" pitchFamily="34" charset="0"/>
            </a:endParaRPr>
          </a:p>
        </p:txBody>
      </p:sp>
      <p:sp>
        <p:nvSpPr>
          <p:cNvPr id="9220" name="WordArt 6"/>
          <p:cNvSpPr>
            <a:spLocks noChangeArrowheads="1" noChangeShapeType="1" noTextEdit="1"/>
          </p:cNvSpPr>
          <p:nvPr/>
        </p:nvSpPr>
        <p:spPr bwMode="auto">
          <a:xfrm>
            <a:off x="107950" y="188913"/>
            <a:ext cx="6821504" cy="63341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endParaRPr lang="ru-RU" sz="3600" b="1" kern="10" dirty="0">
              <a:ln w="9525">
                <a:solidFill>
                  <a:srgbClr val="000066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66FFFF"/>
                  </a:gs>
                  <a:gs pos="100000">
                    <a:srgbClr val="0000FF"/>
                  </a:gs>
                </a:gsLst>
                <a:path path="rect">
                  <a:fillToRect l="50000" t="50000" r="50000" b="50000"/>
                </a:path>
              </a:gradFill>
              <a:effectLst>
                <a:outerShdw dist="35921" dir="2700000" algn="ctr" rotWithShape="0">
                  <a:srgbClr val="C0C0C0">
                    <a:alpha val="79999"/>
                  </a:srgbClr>
                </a:outerShdw>
              </a:effectLst>
              <a:latin typeface="Garamond"/>
            </a:endParaRPr>
          </a:p>
        </p:txBody>
      </p:sp>
      <p:sp>
        <p:nvSpPr>
          <p:cNvPr id="6151" name="Rectangle 7"/>
          <p:cNvSpPr>
            <a:spLocks noChangeArrowheads="1"/>
          </p:cNvSpPr>
          <p:nvPr/>
        </p:nvSpPr>
        <p:spPr bwMode="auto">
          <a:xfrm>
            <a:off x="0" y="214291"/>
            <a:ext cx="7715272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3600" b="1" dirty="0" err="1" smtClean="0"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</a:rPr>
              <a:t>Милош</a:t>
            </a:r>
            <a:r>
              <a:rPr lang="ru-RU" sz="3600" b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</a:rPr>
              <a:t>  </a:t>
            </a:r>
            <a:r>
              <a:rPr lang="ru-RU" sz="3600" b="1" dirty="0" err="1" smtClean="0"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</a:rPr>
              <a:t>Форман</a:t>
            </a:r>
            <a:r>
              <a:rPr lang="ru-RU" sz="3600" b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</a:rPr>
              <a:t> «Амадей»</a:t>
            </a:r>
            <a:endParaRPr lang="ru-RU" sz="3600" b="1" dirty="0">
              <a:effectLst>
                <a:outerShdw blurRad="38100" dist="38100" dir="2700000" algn="tl">
                  <a:srgbClr val="000000"/>
                </a:outerShdw>
              </a:effectLst>
              <a:latin typeface="Georgia" pitchFamily="18" charset="0"/>
            </a:endParaRPr>
          </a:p>
        </p:txBody>
      </p:sp>
      <p:sp>
        <p:nvSpPr>
          <p:cNvPr id="13" name="Содержимое 12"/>
          <p:cNvSpPr>
            <a:spLocks noGrp="1"/>
          </p:cNvSpPr>
          <p:nvPr>
            <p:ph idx="1"/>
          </p:nvPr>
        </p:nvSpPr>
        <p:spPr>
          <a:xfrm>
            <a:off x="2357422" y="4786322"/>
            <a:ext cx="6500858" cy="1714512"/>
          </a:xfrm>
        </p:spPr>
        <p:txBody>
          <a:bodyPr/>
          <a:lstStyle/>
          <a:p>
            <a:pPr>
              <a:buNone/>
            </a:pPr>
            <a:endParaRPr lang="ru-RU" sz="1800" dirty="0" smtClean="0">
              <a:solidFill>
                <a:schemeClr val="bg1">
                  <a:lumMod val="50000"/>
                </a:schemeClr>
              </a:solidFill>
            </a:endParaRPr>
          </a:p>
          <a:p>
            <a:pPr>
              <a:buNone/>
            </a:pPr>
            <a:endParaRPr lang="ru-RU" sz="1800" dirty="0" smtClean="0">
              <a:solidFill>
                <a:schemeClr val="bg1">
                  <a:lumMod val="50000"/>
                </a:schemeClr>
              </a:solidFill>
            </a:endParaRPr>
          </a:p>
          <a:p>
            <a:pPr>
              <a:buNone/>
            </a:pPr>
            <a:endParaRPr lang="ru-RU" sz="2000" dirty="0" smtClean="0">
              <a:solidFill>
                <a:schemeClr val="bg1">
                  <a:lumMod val="50000"/>
                </a:schemeClr>
              </a:solidFill>
            </a:endParaRPr>
          </a:p>
          <a:p>
            <a:pPr>
              <a:buNone/>
            </a:pPr>
            <a:endParaRPr lang="ru-RU" sz="2000" dirty="0" smtClean="0">
              <a:solidFill>
                <a:schemeClr val="bg1">
                  <a:lumMod val="50000"/>
                </a:schemeClr>
              </a:solidFill>
            </a:endParaRPr>
          </a:p>
          <a:p>
            <a:pPr>
              <a:buNone/>
            </a:pPr>
            <a:endParaRPr lang="ru-RU" sz="2400" dirty="0" smtClean="0">
              <a:solidFill>
                <a:schemeClr val="bg1"/>
              </a:solidFill>
              <a:effectLst/>
              <a:hlinkClick r:id="rId2" action="ppaction://hlinkfile" tooltip="Даргомыжский, Александр Сергеевич"/>
            </a:endParaRPr>
          </a:p>
          <a:p>
            <a:pPr>
              <a:buNone/>
            </a:pPr>
            <a:endParaRPr lang="ru-RU" sz="2400" dirty="0" smtClean="0">
              <a:solidFill>
                <a:schemeClr val="bg1">
                  <a:lumMod val="50000"/>
                </a:schemeClr>
              </a:solidFill>
              <a:effectLst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285720" y="4286256"/>
            <a:ext cx="6858048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chemeClr val="bg1">
                    <a:lumMod val="50000"/>
                  </a:schemeClr>
                </a:solidFill>
              </a:rPr>
              <a:t>Иную трактовку взаимоотношений двух композиторов дает зрителю кинофильм «</a:t>
            </a:r>
            <a:r>
              <a:rPr lang="ru-RU" sz="2000" b="1" dirty="0" err="1" smtClean="0">
                <a:solidFill>
                  <a:schemeClr val="bg1">
                    <a:lumMod val="50000"/>
                  </a:schemeClr>
                </a:solidFill>
              </a:rPr>
              <a:t>Амаде́й</a:t>
            </a:r>
            <a:r>
              <a:rPr lang="ru-RU" sz="2000" b="1" dirty="0" smtClean="0">
                <a:solidFill>
                  <a:schemeClr val="bg1">
                    <a:lumMod val="50000"/>
                  </a:schemeClr>
                </a:solidFill>
              </a:rPr>
              <a:t>». Обезумевший старик Сальери , которого спасают после попытки самоубийства. Он на исповеди рассказывает священнику  о своих чувствах и переживаниях, которые он испытывал, наблюдая за расцветом таланта Моцарта. </a:t>
            </a:r>
          </a:p>
        </p:txBody>
      </p:sp>
      <p:pic>
        <p:nvPicPr>
          <p:cNvPr id="32770" name="Picture 2" descr="http://i54.tinypic.com/34i62s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00794" y="3643314"/>
            <a:ext cx="2643206" cy="3000396"/>
          </a:xfrm>
          <a:prstGeom prst="rect">
            <a:avLst/>
          </a:prstGeom>
          <a:noFill/>
        </p:spPr>
      </p:pic>
      <p:pic>
        <p:nvPicPr>
          <p:cNvPr id="32772" name="Picture 4" descr="http://afisha.yandex.ru/media/events/gallery/images/0619550bd367152fadfb6e1aafe9e522.jpe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5720" y="1285860"/>
            <a:ext cx="4857784" cy="3000396"/>
          </a:xfrm>
          <a:prstGeom prst="rect">
            <a:avLst/>
          </a:prstGeom>
          <a:noFill/>
        </p:spPr>
      </p:pic>
      <p:pic>
        <p:nvPicPr>
          <p:cNvPr id="32774" name="Picture 6" descr="http://files.kniznica-sgzp.webnode.sk/200004476-441dc4516f/Forman_Milos_04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643702" y="214290"/>
            <a:ext cx="2286016" cy="3000396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cover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1000"/>
                                        <p:tgtEl>
                                          <p:spTgt spid="61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1000"/>
                                        <p:tgtEl>
                                          <p:spTgt spid="61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Text Box 4"/>
          <p:cNvSpPr txBox="1">
            <a:spLocks noChangeArrowheads="1"/>
          </p:cNvSpPr>
          <p:nvPr/>
        </p:nvSpPr>
        <p:spPr bwMode="auto">
          <a:xfrm>
            <a:off x="-714412" y="1571612"/>
            <a:ext cx="357190" cy="6771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 typeface="Wingdings" pitchFamily="2" charset="2"/>
              <a:buNone/>
            </a:pPr>
            <a:r>
              <a:rPr lang="ru-RU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	</a:t>
            </a:r>
          </a:p>
          <a:p>
            <a:r>
              <a:rPr lang="ru-RU" sz="2000" b="1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endParaRPr lang="ru-RU" b="1" dirty="0">
              <a:solidFill>
                <a:srgbClr val="800000"/>
              </a:solidFill>
              <a:latin typeface="Albertus Medium" pitchFamily="34" charset="0"/>
            </a:endParaRPr>
          </a:p>
        </p:txBody>
      </p:sp>
      <p:sp>
        <p:nvSpPr>
          <p:cNvPr id="9220" name="WordArt 6"/>
          <p:cNvSpPr>
            <a:spLocks noChangeArrowheads="1" noChangeShapeType="1" noTextEdit="1"/>
          </p:cNvSpPr>
          <p:nvPr/>
        </p:nvSpPr>
        <p:spPr bwMode="auto">
          <a:xfrm>
            <a:off x="107950" y="188913"/>
            <a:ext cx="6821504" cy="63341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endParaRPr lang="ru-RU" sz="3600" b="1" kern="10" dirty="0">
              <a:ln w="9525">
                <a:solidFill>
                  <a:srgbClr val="000066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66FFFF"/>
                  </a:gs>
                  <a:gs pos="100000">
                    <a:srgbClr val="0000FF"/>
                  </a:gs>
                </a:gsLst>
                <a:path path="rect">
                  <a:fillToRect l="50000" t="50000" r="50000" b="50000"/>
                </a:path>
              </a:gradFill>
              <a:effectLst>
                <a:outerShdw dist="35921" dir="2700000" algn="ctr" rotWithShape="0">
                  <a:srgbClr val="C0C0C0">
                    <a:alpha val="79999"/>
                  </a:srgbClr>
                </a:outerShdw>
              </a:effectLst>
              <a:latin typeface="Garamond"/>
            </a:endParaRPr>
          </a:p>
        </p:txBody>
      </p:sp>
      <p:sp>
        <p:nvSpPr>
          <p:cNvPr id="6151" name="Rectangle 7"/>
          <p:cNvSpPr>
            <a:spLocks noChangeArrowheads="1"/>
          </p:cNvSpPr>
          <p:nvPr/>
        </p:nvSpPr>
        <p:spPr bwMode="auto">
          <a:xfrm>
            <a:off x="571472" y="214291"/>
            <a:ext cx="71438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3600" b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</a:rPr>
              <a:t>Домашнее задание</a:t>
            </a:r>
            <a:endParaRPr lang="ru-RU" sz="3600" b="1" dirty="0">
              <a:effectLst>
                <a:outerShdw blurRad="38100" dist="38100" dir="2700000" algn="tl">
                  <a:srgbClr val="000000"/>
                </a:outerShdw>
              </a:effectLst>
              <a:latin typeface="Georgia" pitchFamily="18" charset="0"/>
            </a:endParaRPr>
          </a:p>
        </p:txBody>
      </p:sp>
      <p:sp>
        <p:nvSpPr>
          <p:cNvPr id="13" name="Содержимое 12"/>
          <p:cNvSpPr>
            <a:spLocks noGrp="1"/>
          </p:cNvSpPr>
          <p:nvPr>
            <p:ph idx="1"/>
          </p:nvPr>
        </p:nvSpPr>
        <p:spPr>
          <a:xfrm>
            <a:off x="2357422" y="4786322"/>
            <a:ext cx="6500858" cy="1714512"/>
          </a:xfrm>
        </p:spPr>
        <p:txBody>
          <a:bodyPr/>
          <a:lstStyle/>
          <a:p>
            <a:pPr>
              <a:buNone/>
            </a:pPr>
            <a:endParaRPr lang="ru-RU" sz="1800" dirty="0" smtClean="0">
              <a:solidFill>
                <a:schemeClr val="bg1">
                  <a:lumMod val="50000"/>
                </a:schemeClr>
              </a:solidFill>
            </a:endParaRPr>
          </a:p>
          <a:p>
            <a:pPr>
              <a:buNone/>
            </a:pPr>
            <a:endParaRPr lang="ru-RU" sz="1800" dirty="0" smtClean="0">
              <a:solidFill>
                <a:schemeClr val="bg1">
                  <a:lumMod val="50000"/>
                </a:schemeClr>
              </a:solidFill>
            </a:endParaRPr>
          </a:p>
          <a:p>
            <a:pPr>
              <a:buNone/>
            </a:pPr>
            <a:endParaRPr lang="ru-RU" sz="2000" dirty="0" smtClean="0">
              <a:solidFill>
                <a:schemeClr val="bg1">
                  <a:lumMod val="50000"/>
                </a:schemeClr>
              </a:solidFill>
            </a:endParaRPr>
          </a:p>
          <a:p>
            <a:pPr>
              <a:buNone/>
            </a:pPr>
            <a:endParaRPr lang="ru-RU" sz="2000" dirty="0" smtClean="0">
              <a:solidFill>
                <a:schemeClr val="bg1">
                  <a:lumMod val="50000"/>
                </a:schemeClr>
              </a:solidFill>
            </a:endParaRPr>
          </a:p>
          <a:p>
            <a:pPr>
              <a:buNone/>
            </a:pPr>
            <a:endParaRPr lang="ru-RU" sz="2400" dirty="0" smtClean="0">
              <a:solidFill>
                <a:schemeClr val="bg1"/>
              </a:solidFill>
              <a:effectLst/>
              <a:hlinkClick r:id="rId2" action="ppaction://hlinkfile" tooltip="Даргомыжский, Александр Сергеевич"/>
            </a:endParaRPr>
          </a:p>
          <a:p>
            <a:pPr>
              <a:buNone/>
            </a:pPr>
            <a:endParaRPr lang="ru-RU" sz="2400" dirty="0" smtClean="0">
              <a:solidFill>
                <a:schemeClr val="bg1">
                  <a:lumMod val="50000"/>
                </a:schemeClr>
              </a:solidFill>
              <a:effectLst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285720" y="2357430"/>
            <a:ext cx="8286808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b="1" dirty="0" smtClean="0">
                <a:solidFill>
                  <a:schemeClr val="bg1">
                    <a:lumMod val="50000"/>
                  </a:schemeClr>
                </a:solidFill>
              </a:rPr>
              <a:t>Представьте себя в роли режиссера телепередачи, </a:t>
            </a:r>
            <a:r>
              <a:rPr lang="ru-RU" sz="2800" b="1" dirty="0" err="1" smtClean="0">
                <a:solidFill>
                  <a:schemeClr val="bg1">
                    <a:lumMod val="50000"/>
                  </a:schemeClr>
                </a:solidFill>
              </a:rPr>
              <a:t>радиоспектакля</a:t>
            </a:r>
            <a:r>
              <a:rPr lang="ru-RU" sz="2800" b="1" dirty="0" smtClean="0">
                <a:solidFill>
                  <a:schemeClr val="bg1">
                    <a:lumMod val="50000"/>
                  </a:schemeClr>
                </a:solidFill>
              </a:rPr>
              <a:t>, напишите короткие комментарии к отрывкам из вышеназванных литературных произведений, подберите зрительный и литературный материал.</a:t>
            </a:r>
          </a:p>
        </p:txBody>
      </p:sp>
    </p:spTree>
  </p:cSld>
  <p:clrMapOvr>
    <a:masterClrMapping/>
  </p:clrMapOvr>
  <p:transition spd="slow">
    <p:cover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1000"/>
                                        <p:tgtEl>
                                          <p:spTgt spid="61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1000"/>
                                        <p:tgtEl>
                                          <p:spTgt spid="61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бетховен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051050" y="0"/>
            <a:ext cx="1771650" cy="1971675"/>
          </a:xfrm>
          <a:noFill/>
          <a:ln>
            <a:solidFill>
              <a:srgbClr val="000066"/>
            </a:solidFill>
          </a:ln>
        </p:spPr>
      </p:pic>
      <p:pic>
        <p:nvPicPr>
          <p:cNvPr id="4099" name="Picture 3" descr="вап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7092950" y="4886325"/>
            <a:ext cx="1771650" cy="1971675"/>
          </a:xfrm>
          <a:noFill/>
          <a:ln>
            <a:solidFill>
              <a:srgbClr val="000066"/>
            </a:solidFill>
          </a:ln>
        </p:spPr>
      </p:pic>
      <p:pic>
        <p:nvPicPr>
          <p:cNvPr id="4100" name="Picture 4" descr="гайд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5292725" y="0"/>
            <a:ext cx="1771650" cy="1971675"/>
          </a:xfrm>
          <a:noFill/>
          <a:ln>
            <a:solidFill>
              <a:srgbClr val="000066"/>
            </a:solidFill>
          </a:ln>
        </p:spPr>
      </p:pic>
      <p:pic>
        <p:nvPicPr>
          <p:cNvPr id="4101" name="Picture 5" descr="глинка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5" cstate="print"/>
          <a:srcRect/>
          <a:stretch>
            <a:fillRect/>
          </a:stretch>
        </p:blipFill>
        <p:spPr>
          <a:xfrm>
            <a:off x="3708400" y="404813"/>
            <a:ext cx="1771650" cy="1971675"/>
          </a:xfrm>
          <a:noFill/>
          <a:ln>
            <a:solidFill>
              <a:srgbClr val="000066"/>
            </a:solidFill>
          </a:ln>
        </p:spPr>
      </p:pic>
      <p:pic>
        <p:nvPicPr>
          <p:cNvPr id="4102" name="Picture 6" descr="гонрп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124075" y="2205038"/>
            <a:ext cx="1771650" cy="2087562"/>
          </a:xfrm>
          <a:prstGeom prst="rect">
            <a:avLst/>
          </a:prstGeom>
          <a:noFill/>
          <a:ln w="9525">
            <a:solidFill>
              <a:srgbClr val="000066"/>
            </a:solidFill>
            <a:miter lim="800000"/>
            <a:headEnd/>
            <a:tailEnd/>
          </a:ln>
        </p:spPr>
      </p:pic>
      <p:pic>
        <p:nvPicPr>
          <p:cNvPr id="4103" name="Picture 7" descr="дарга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23850" y="4886325"/>
            <a:ext cx="1771650" cy="1971675"/>
          </a:xfrm>
          <a:prstGeom prst="rect">
            <a:avLst/>
          </a:prstGeom>
          <a:noFill/>
          <a:ln w="9525">
            <a:solidFill>
              <a:srgbClr val="000066"/>
            </a:solidFill>
            <a:miter lim="800000"/>
            <a:headEnd/>
            <a:tailEnd/>
          </a:ln>
        </p:spPr>
      </p:pic>
      <p:pic>
        <p:nvPicPr>
          <p:cNvPr id="4104" name="Picture 8" descr="долли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877050" y="476250"/>
            <a:ext cx="1771650" cy="1971675"/>
          </a:xfrm>
          <a:prstGeom prst="rect">
            <a:avLst/>
          </a:prstGeom>
          <a:noFill/>
          <a:ln w="9525">
            <a:solidFill>
              <a:srgbClr val="000066"/>
            </a:solidFill>
            <a:miter lim="800000"/>
            <a:headEnd/>
            <a:tailEnd/>
          </a:ln>
        </p:spPr>
      </p:pic>
      <p:pic>
        <p:nvPicPr>
          <p:cNvPr id="4105" name="Picture 9" descr="мусоргский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0" y="2924175"/>
            <a:ext cx="1771650" cy="1971675"/>
          </a:xfrm>
          <a:prstGeom prst="rect">
            <a:avLst/>
          </a:prstGeom>
          <a:noFill/>
          <a:ln w="9525">
            <a:solidFill>
              <a:srgbClr val="000066"/>
            </a:solidFill>
            <a:miter lim="800000"/>
            <a:headEnd/>
            <a:tailEnd/>
          </a:ln>
        </p:spPr>
      </p:pic>
      <p:pic>
        <p:nvPicPr>
          <p:cNvPr id="4106" name="Picture 10" descr="моца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611188" y="620713"/>
            <a:ext cx="1771650" cy="1971675"/>
          </a:xfrm>
          <a:prstGeom prst="rect">
            <a:avLst/>
          </a:prstGeom>
          <a:noFill/>
          <a:ln w="9525">
            <a:solidFill>
              <a:srgbClr val="000066"/>
            </a:solidFill>
            <a:miter lim="800000"/>
            <a:headEnd/>
            <a:tailEnd/>
          </a:ln>
        </p:spPr>
      </p:pic>
      <p:pic>
        <p:nvPicPr>
          <p:cNvPr id="4107" name="Picture 11" descr="моц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2051050" y="4508500"/>
            <a:ext cx="1771650" cy="1971675"/>
          </a:xfrm>
          <a:prstGeom prst="rect">
            <a:avLst/>
          </a:prstGeom>
          <a:noFill/>
          <a:ln w="9525">
            <a:solidFill>
              <a:srgbClr val="000066"/>
            </a:solidFill>
            <a:miter lim="800000"/>
            <a:headEnd/>
            <a:tailEnd/>
          </a:ln>
        </p:spPr>
      </p:pic>
      <p:pic>
        <p:nvPicPr>
          <p:cNvPr id="4108" name="Picture 12" descr="римский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7372350" y="2924175"/>
            <a:ext cx="1771650" cy="1971675"/>
          </a:xfrm>
          <a:prstGeom prst="rect">
            <a:avLst/>
          </a:prstGeom>
          <a:noFill/>
          <a:ln w="9525">
            <a:solidFill>
              <a:srgbClr val="000066"/>
            </a:solidFill>
            <a:miter lim="800000"/>
            <a:headEnd/>
            <a:tailEnd/>
          </a:ln>
        </p:spPr>
      </p:pic>
      <p:pic>
        <p:nvPicPr>
          <p:cNvPr id="4109" name="Picture 13" descr="чов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5435600" y="4508500"/>
            <a:ext cx="1771650" cy="1971675"/>
          </a:xfrm>
          <a:prstGeom prst="rect">
            <a:avLst/>
          </a:prstGeom>
          <a:noFill/>
          <a:ln w="9525">
            <a:solidFill>
              <a:srgbClr val="000066"/>
            </a:solidFill>
            <a:miter lim="800000"/>
            <a:headEnd/>
            <a:tailEnd/>
          </a:ln>
        </p:spPr>
      </p:pic>
      <p:pic>
        <p:nvPicPr>
          <p:cNvPr id="4110" name="Picture 14" descr="шопе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5435600" y="2205038"/>
            <a:ext cx="1771650" cy="2043112"/>
          </a:xfrm>
          <a:prstGeom prst="rect">
            <a:avLst/>
          </a:prstGeom>
          <a:noFill/>
          <a:ln w="9525">
            <a:solidFill>
              <a:srgbClr val="000066"/>
            </a:solidFill>
            <a:miter lim="800000"/>
            <a:headEnd/>
            <a:tailEnd/>
          </a:ln>
        </p:spPr>
      </p:pic>
      <p:pic>
        <p:nvPicPr>
          <p:cNvPr id="4111" name="Picture 15" descr="шопен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3779838" y="2781300"/>
            <a:ext cx="1771650" cy="1971675"/>
          </a:xfrm>
          <a:prstGeom prst="rect">
            <a:avLst/>
          </a:prstGeom>
          <a:noFill/>
          <a:ln w="9525">
            <a:solidFill>
              <a:srgbClr val="000066"/>
            </a:solidFill>
            <a:miter lim="800000"/>
            <a:headEnd/>
            <a:tailEnd/>
          </a:ln>
        </p:spPr>
      </p:pic>
      <p:pic>
        <p:nvPicPr>
          <p:cNvPr id="4112" name="Picture 16" descr="римск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3779838" y="4886325"/>
            <a:ext cx="1771650" cy="1971675"/>
          </a:xfrm>
          <a:prstGeom prst="rect">
            <a:avLst/>
          </a:prstGeom>
          <a:noFill/>
          <a:ln w="9525">
            <a:solidFill>
              <a:srgbClr val="000066"/>
            </a:solidFill>
            <a:miter lim="800000"/>
            <a:headEnd/>
            <a:tailEnd/>
          </a:ln>
        </p:spPr>
      </p:pic>
    </p:spTree>
  </p:cSld>
  <p:clrMapOvr>
    <a:masterClrMapping/>
  </p:clrMapOvr>
  <p:transition spd="slow">
    <p:cover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3" descr="PH06761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39750" y="2420938"/>
            <a:ext cx="2879725" cy="3598862"/>
          </a:xfrm>
          <a:noFill/>
          <a:ln>
            <a:solidFill>
              <a:srgbClr val="000066"/>
            </a:solidFill>
          </a:ln>
        </p:spPr>
      </p:pic>
      <p:sp>
        <p:nvSpPr>
          <p:cNvPr id="6148" name="Text Box 4"/>
          <p:cNvSpPr txBox="1">
            <a:spLocks noChangeArrowheads="1"/>
          </p:cNvSpPr>
          <p:nvPr/>
        </p:nvSpPr>
        <p:spPr bwMode="auto">
          <a:xfrm>
            <a:off x="4067175" y="1916113"/>
            <a:ext cx="4752975" cy="4760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b="1">
                <a:solidFill>
                  <a:srgbClr val="800000"/>
                </a:solidFill>
                <a:latin typeface="Albertus Medium" pitchFamily="34" charset="0"/>
              </a:rPr>
              <a:t>Во́льфганг Амаде́й Мо́царт — видный представитель Венской классической школы композиции. Был также виртуозным </a:t>
            </a:r>
            <a:r>
              <a:rPr lang="ru-RU" b="1">
                <a:solidFill>
                  <a:srgbClr val="0000FF"/>
                </a:solidFill>
                <a:latin typeface="Albertus Medium" pitchFamily="34" charset="0"/>
              </a:rPr>
              <a:t>скрипачом</a:t>
            </a:r>
            <a:r>
              <a:rPr lang="ru-RU" b="1">
                <a:solidFill>
                  <a:srgbClr val="800000"/>
                </a:solidFill>
                <a:latin typeface="Albertus Medium" pitchFamily="34" charset="0"/>
              </a:rPr>
              <a:t>, </a:t>
            </a:r>
            <a:r>
              <a:rPr lang="ru-RU" b="1">
                <a:solidFill>
                  <a:srgbClr val="0000FF"/>
                </a:solidFill>
                <a:latin typeface="Albertus Medium" pitchFamily="34" charset="0"/>
              </a:rPr>
              <a:t>клавесинистом</a:t>
            </a:r>
            <a:r>
              <a:rPr lang="ru-RU" b="1">
                <a:solidFill>
                  <a:srgbClr val="800000"/>
                </a:solidFill>
                <a:latin typeface="Albertus Medium" pitchFamily="34" charset="0"/>
              </a:rPr>
              <a:t>, </a:t>
            </a:r>
            <a:r>
              <a:rPr lang="ru-RU" b="1">
                <a:solidFill>
                  <a:srgbClr val="0000FF"/>
                </a:solidFill>
                <a:latin typeface="Albertus Medium" pitchFamily="34" charset="0"/>
              </a:rPr>
              <a:t>органистом</a:t>
            </a:r>
            <a:r>
              <a:rPr lang="ru-RU" b="1">
                <a:solidFill>
                  <a:srgbClr val="800000"/>
                </a:solidFill>
                <a:latin typeface="Albertus Medium" pitchFamily="34" charset="0"/>
              </a:rPr>
              <a:t>, </a:t>
            </a:r>
            <a:r>
              <a:rPr lang="ru-RU" b="1">
                <a:solidFill>
                  <a:srgbClr val="0000FF"/>
                </a:solidFill>
                <a:latin typeface="Albertus Medium" pitchFamily="34" charset="0"/>
              </a:rPr>
              <a:t>дирижёром</a:t>
            </a:r>
            <a:r>
              <a:rPr lang="ru-RU" b="1">
                <a:solidFill>
                  <a:srgbClr val="800000"/>
                </a:solidFill>
                <a:latin typeface="Albertus Medium" pitchFamily="34" charset="0"/>
              </a:rPr>
              <a:t>. По свидетельству современников, обладал феноменальным музыкальным слухом, памятью и способностью к импровизации. Моцарт написал 68 духовных произведений, 23 произведения для театра, 22 сонаты для клавесина, 45 сонат и вариаций для скрипки и клавесина, 32 струнных квартета, 49 симфоний, 55 концертов и пр., в общей сложности </a:t>
            </a:r>
            <a:r>
              <a:rPr lang="ru-RU" b="1">
                <a:solidFill>
                  <a:srgbClr val="0000FF"/>
                </a:solidFill>
                <a:latin typeface="Albertus Medium" pitchFamily="34" charset="0"/>
              </a:rPr>
              <a:t>626 </a:t>
            </a:r>
            <a:r>
              <a:rPr lang="ru-RU" b="1">
                <a:solidFill>
                  <a:srgbClr val="800000"/>
                </a:solidFill>
                <a:latin typeface="Albertus Medium" pitchFamily="34" charset="0"/>
              </a:rPr>
              <a:t>произведений.</a:t>
            </a:r>
          </a:p>
        </p:txBody>
      </p:sp>
      <p:sp>
        <p:nvSpPr>
          <p:cNvPr id="9220" name="WordArt 6"/>
          <p:cNvSpPr>
            <a:spLocks noChangeArrowheads="1" noChangeShapeType="1" noTextEdit="1"/>
          </p:cNvSpPr>
          <p:nvPr/>
        </p:nvSpPr>
        <p:spPr bwMode="auto">
          <a:xfrm>
            <a:off x="107950" y="188913"/>
            <a:ext cx="6264275" cy="63341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000066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66FFFF"/>
                    </a:gs>
                    <a:gs pos="100000">
                      <a:srgbClr val="0000FF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Garamond"/>
              </a:rPr>
              <a:t>Вольфганг Амадей Моцарт</a:t>
            </a:r>
          </a:p>
        </p:txBody>
      </p:sp>
      <p:sp>
        <p:nvSpPr>
          <p:cNvPr id="6151" name="Rectangle 7"/>
          <p:cNvSpPr>
            <a:spLocks noChangeArrowheads="1"/>
          </p:cNvSpPr>
          <p:nvPr/>
        </p:nvSpPr>
        <p:spPr bwMode="auto">
          <a:xfrm>
            <a:off x="2101850" y="765175"/>
            <a:ext cx="2227263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2800" b="1">
                <a:solidFill>
                  <a:srgbClr val="66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</a:rPr>
              <a:t>(1756-1791)</a:t>
            </a:r>
            <a:endParaRPr lang="ru-RU" sz="2800" b="1">
              <a:solidFill>
                <a:srgbClr val="66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eorgia" pitchFamily="18" charset="0"/>
            </a:endParaRPr>
          </a:p>
        </p:txBody>
      </p:sp>
      <p:pic>
        <p:nvPicPr>
          <p:cNvPr id="9222" name="Picture 8" descr="Изображение 019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76766E"/>
              </a:clrFrom>
              <a:clrTo>
                <a:srgbClr val="76766E">
                  <a:alpha val="0"/>
                </a:srgbClr>
              </a:clrTo>
            </a:clrChange>
            <a:lum bright="18000" contrast="60000"/>
          </a:blip>
          <a:srcRect l="2119"/>
          <a:stretch>
            <a:fillRect/>
          </a:stretch>
        </p:blipFill>
        <p:spPr bwMode="auto">
          <a:xfrm>
            <a:off x="6443663" y="188913"/>
            <a:ext cx="2528887" cy="1123950"/>
          </a:xfrm>
          <a:prstGeom prst="rect">
            <a:avLst/>
          </a:prstGeom>
          <a:noFill/>
          <a:ln w="349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cover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1000"/>
                                        <p:tgtEl>
                                          <p:spTgt spid="61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0" name="WordArt 6"/>
          <p:cNvSpPr>
            <a:spLocks noChangeArrowheads="1" noChangeShapeType="1" noTextEdit="1"/>
          </p:cNvSpPr>
          <p:nvPr/>
        </p:nvSpPr>
        <p:spPr bwMode="auto">
          <a:xfrm>
            <a:off x="107950" y="188913"/>
            <a:ext cx="6264275" cy="63341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dirty="0" smtClean="0"/>
              <a:t>Высказывания известных людей о Моцарте</a:t>
            </a:r>
            <a:r>
              <a:rPr lang="ru-RU" sz="3600" dirty="0" smtClean="0">
                <a:solidFill>
                  <a:srgbClr val="FF0000"/>
                </a:solidFill>
              </a:rPr>
              <a:t>.</a:t>
            </a:r>
            <a:endParaRPr lang="ru-RU" sz="3600" b="1" kern="10" dirty="0">
              <a:ln w="9525">
                <a:solidFill>
                  <a:srgbClr val="000066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66FFFF"/>
                  </a:gs>
                  <a:gs pos="100000">
                    <a:srgbClr val="0000FF"/>
                  </a:gs>
                </a:gsLst>
                <a:path path="rect">
                  <a:fillToRect l="50000" t="50000" r="50000" b="50000"/>
                </a:path>
              </a:gradFill>
              <a:effectLst>
                <a:outerShdw dist="35921" dir="2700000" algn="ctr" rotWithShape="0">
                  <a:srgbClr val="C0C0C0">
                    <a:alpha val="79999"/>
                  </a:srgbClr>
                </a:outerShdw>
              </a:effectLst>
              <a:latin typeface="Garamond"/>
            </a:endParaRPr>
          </a:p>
        </p:txBody>
      </p:sp>
      <p:sp>
        <p:nvSpPr>
          <p:cNvPr id="6151" name="Rectangle 7"/>
          <p:cNvSpPr>
            <a:spLocks noChangeArrowheads="1"/>
          </p:cNvSpPr>
          <p:nvPr/>
        </p:nvSpPr>
        <p:spPr bwMode="auto">
          <a:xfrm>
            <a:off x="2101850" y="765175"/>
            <a:ext cx="2227263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2800" b="1" dirty="0"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</a:rPr>
              <a:t>(1756-1791)</a:t>
            </a:r>
            <a:endParaRPr lang="ru-RU" sz="2800" b="1" dirty="0">
              <a:effectLst>
                <a:outerShdw blurRad="38100" dist="38100" dir="2700000" algn="tl">
                  <a:srgbClr val="000000"/>
                </a:outerShdw>
              </a:effectLst>
              <a:latin typeface="Georgia" pitchFamily="18" charset="0"/>
            </a:endParaRPr>
          </a:p>
        </p:txBody>
      </p:sp>
      <p:pic>
        <p:nvPicPr>
          <p:cNvPr id="9222" name="Picture 8" descr="Изображение 019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76766E"/>
              </a:clrFrom>
              <a:clrTo>
                <a:srgbClr val="76766E">
                  <a:alpha val="0"/>
                </a:srgbClr>
              </a:clrTo>
            </a:clrChange>
            <a:lum bright="18000" contrast="60000"/>
          </a:blip>
          <a:srcRect l="2119"/>
          <a:stretch>
            <a:fillRect/>
          </a:stretch>
        </p:blipFill>
        <p:spPr bwMode="auto">
          <a:xfrm>
            <a:off x="6786578" y="188913"/>
            <a:ext cx="2185972" cy="811195"/>
          </a:xfrm>
          <a:prstGeom prst="rect">
            <a:avLst/>
          </a:prstGeom>
          <a:noFill/>
          <a:ln w="34925">
            <a:noFill/>
            <a:miter lim="800000"/>
            <a:headEnd/>
            <a:tailEnd/>
          </a:ln>
        </p:spPr>
      </p:pic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457200" y="1857364"/>
            <a:ext cx="8229600" cy="4238636"/>
          </a:xfrm>
        </p:spPr>
        <p:txBody>
          <a:bodyPr/>
          <a:lstStyle/>
          <a:p>
            <a:pPr eaLnBrk="1" hangingPunct="1">
              <a:lnSpc>
                <a:spcPct val="80000"/>
              </a:lnSpc>
              <a:spcBef>
                <a:spcPts val="0"/>
              </a:spcBef>
              <a:defRPr/>
            </a:pPr>
            <a:r>
              <a:rPr lang="ru-RU" sz="2400" dirty="0" smtClean="0">
                <a:solidFill>
                  <a:schemeClr val="bg1">
                    <a:lumMod val="50000"/>
                  </a:schemeClr>
                </a:solidFill>
              </a:rPr>
              <a:t>«Слушая его музыку, я как будто совершаю хороший поступок»</a:t>
            </a:r>
            <a:br>
              <a:rPr lang="ru-RU" sz="2400" dirty="0" smtClean="0">
                <a:solidFill>
                  <a:schemeClr val="bg1">
                    <a:lumMod val="50000"/>
                  </a:schemeClr>
                </a:solidFill>
              </a:rPr>
            </a:br>
            <a:r>
              <a:rPr lang="ru-RU" sz="2400" dirty="0" smtClean="0">
                <a:solidFill>
                  <a:schemeClr val="bg1">
                    <a:lumMod val="50000"/>
                  </a:schemeClr>
                </a:solidFill>
              </a:rPr>
              <a:t>                                               </a:t>
            </a:r>
            <a:r>
              <a:rPr lang="ru-RU" sz="2400" i="1" dirty="0" smtClean="0">
                <a:solidFill>
                  <a:schemeClr val="bg1">
                    <a:lumMod val="50000"/>
                  </a:schemeClr>
                </a:solidFill>
              </a:rPr>
              <a:t>П.И. Чайковский</a:t>
            </a:r>
          </a:p>
          <a:p>
            <a:pPr eaLnBrk="1" hangingPunct="1">
              <a:lnSpc>
                <a:spcPct val="80000"/>
              </a:lnSpc>
              <a:spcBef>
                <a:spcPts val="0"/>
              </a:spcBef>
              <a:defRPr/>
            </a:pPr>
            <a:endParaRPr lang="ru-RU" sz="2400" i="1" dirty="0" smtClean="0">
              <a:solidFill>
                <a:schemeClr val="bg1">
                  <a:lumMod val="50000"/>
                </a:schemeClr>
              </a:solidFill>
            </a:endParaRPr>
          </a:p>
          <a:p>
            <a:pPr eaLnBrk="1" hangingPunct="1">
              <a:lnSpc>
                <a:spcPct val="80000"/>
              </a:lnSpc>
              <a:spcBef>
                <a:spcPts val="0"/>
              </a:spcBef>
              <a:defRPr/>
            </a:pPr>
            <a:r>
              <a:rPr lang="ru-RU" sz="2400" dirty="0" smtClean="0">
                <a:solidFill>
                  <a:schemeClr val="bg1">
                    <a:lumMod val="50000"/>
                  </a:schemeClr>
                </a:solidFill>
              </a:rPr>
              <a:t> « По моему глубокому убеждению, Моцарт есть высшая, кульминационная точка, до которой красота достигала в сфере музыки».      </a:t>
            </a:r>
          </a:p>
          <a:p>
            <a:pPr eaLnBrk="1" hangingPunct="1">
              <a:lnSpc>
                <a:spcPct val="80000"/>
              </a:lnSpc>
              <a:spcBef>
                <a:spcPts val="0"/>
              </a:spcBef>
              <a:buNone/>
              <a:defRPr/>
            </a:pPr>
            <a:r>
              <a:rPr lang="ru-RU" sz="2400" dirty="0" smtClean="0">
                <a:solidFill>
                  <a:schemeClr val="bg1">
                    <a:lumMod val="50000"/>
                  </a:schemeClr>
                </a:solidFill>
              </a:rPr>
              <a:t>                                                 </a:t>
            </a:r>
            <a:r>
              <a:rPr lang="ru-RU" sz="2400" i="1" dirty="0" smtClean="0">
                <a:solidFill>
                  <a:schemeClr val="bg1">
                    <a:lumMod val="50000"/>
                  </a:schemeClr>
                </a:solidFill>
              </a:rPr>
              <a:t>П.И. Чайковский</a:t>
            </a:r>
          </a:p>
          <a:p>
            <a:pPr eaLnBrk="1" hangingPunct="1">
              <a:lnSpc>
                <a:spcPct val="80000"/>
              </a:lnSpc>
              <a:spcBef>
                <a:spcPts val="0"/>
              </a:spcBef>
              <a:buNone/>
              <a:defRPr/>
            </a:pPr>
            <a:endParaRPr lang="ru-RU" sz="2400" i="1" dirty="0" smtClean="0">
              <a:solidFill>
                <a:schemeClr val="bg1">
                  <a:lumMod val="50000"/>
                </a:schemeClr>
              </a:solidFill>
            </a:endParaRPr>
          </a:p>
          <a:p>
            <a:pPr eaLnBrk="1" hangingPunct="1">
              <a:lnSpc>
                <a:spcPct val="80000"/>
              </a:lnSpc>
              <a:spcBef>
                <a:spcPts val="0"/>
              </a:spcBef>
              <a:defRPr/>
            </a:pPr>
            <a:r>
              <a:rPr lang="ru-RU" sz="2400" dirty="0" smtClean="0">
                <a:solidFill>
                  <a:schemeClr val="bg1">
                    <a:lumMod val="50000"/>
                  </a:schemeClr>
                </a:solidFill>
              </a:rPr>
              <a:t>«Моцарт — это мост между космосом и нашей жизнью». </a:t>
            </a:r>
          </a:p>
          <a:p>
            <a:pPr eaLnBrk="1" hangingPunct="1">
              <a:lnSpc>
                <a:spcPct val="80000"/>
              </a:lnSpc>
              <a:spcBef>
                <a:spcPts val="0"/>
              </a:spcBef>
              <a:buNone/>
              <a:defRPr/>
            </a:pPr>
            <a:r>
              <a:rPr lang="ru-RU" sz="2400" dirty="0" smtClean="0">
                <a:solidFill>
                  <a:schemeClr val="bg1">
                    <a:lumMod val="50000"/>
                  </a:schemeClr>
                </a:solidFill>
              </a:rPr>
              <a:t>                                                   </a:t>
            </a:r>
            <a:r>
              <a:rPr lang="ru-RU" sz="2400" i="1" dirty="0" smtClean="0">
                <a:solidFill>
                  <a:schemeClr val="bg1">
                    <a:lumMod val="50000"/>
                  </a:schemeClr>
                </a:solidFill>
              </a:rPr>
              <a:t>Анатоль Франц </a:t>
            </a:r>
          </a:p>
          <a:p>
            <a:pPr eaLnBrk="1" hangingPunct="1">
              <a:lnSpc>
                <a:spcPct val="80000"/>
              </a:lnSpc>
              <a:spcBef>
                <a:spcPts val="0"/>
              </a:spcBef>
              <a:buNone/>
              <a:defRPr/>
            </a:pPr>
            <a:endParaRPr lang="ru-RU" sz="2400" i="1" dirty="0" smtClean="0">
              <a:solidFill>
                <a:schemeClr val="bg1">
                  <a:lumMod val="50000"/>
                </a:schemeClr>
              </a:solidFill>
            </a:endParaRPr>
          </a:p>
          <a:p>
            <a:pPr eaLnBrk="1" hangingPunct="1">
              <a:lnSpc>
                <a:spcPct val="80000"/>
              </a:lnSpc>
              <a:spcBef>
                <a:spcPts val="0"/>
              </a:spcBef>
              <a:defRPr/>
            </a:pPr>
            <a:r>
              <a:rPr lang="ru-RU" sz="2400" dirty="0" smtClean="0">
                <a:solidFill>
                  <a:schemeClr val="bg1">
                    <a:lumMod val="50000"/>
                  </a:schemeClr>
                </a:solidFill>
              </a:rPr>
              <a:t>«Многим поколениям он дал и даст утешение и исцеление». </a:t>
            </a:r>
          </a:p>
          <a:p>
            <a:pPr eaLnBrk="1" hangingPunct="1">
              <a:lnSpc>
                <a:spcPct val="80000"/>
              </a:lnSpc>
              <a:spcBef>
                <a:spcPts val="0"/>
              </a:spcBef>
              <a:buNone/>
              <a:defRPr/>
            </a:pPr>
            <a:r>
              <a:rPr lang="ru-RU" sz="2400" dirty="0" smtClean="0">
                <a:solidFill>
                  <a:schemeClr val="bg1">
                    <a:lumMod val="50000"/>
                  </a:schemeClr>
                </a:solidFill>
              </a:rPr>
              <a:t>                                                        </a:t>
            </a:r>
            <a:r>
              <a:rPr lang="ru-RU" sz="2400" i="1" dirty="0" smtClean="0">
                <a:solidFill>
                  <a:schemeClr val="bg1">
                    <a:lumMod val="50000"/>
                  </a:schemeClr>
                </a:solidFill>
              </a:rPr>
              <a:t>Эдвард Григ</a:t>
            </a:r>
          </a:p>
          <a:p>
            <a:pPr>
              <a:spcBef>
                <a:spcPts val="0"/>
              </a:spcBef>
              <a:buNone/>
            </a:pPr>
            <a:endParaRPr lang="ru-RU" dirty="0"/>
          </a:p>
        </p:txBody>
      </p:sp>
    </p:spTree>
  </p:cSld>
  <p:clrMapOvr>
    <a:masterClrMapping/>
  </p:clrMapOvr>
  <p:transition spd="slow">
    <p:cover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51" name="Rectangle 7"/>
          <p:cNvSpPr>
            <a:spLocks noChangeArrowheads="1"/>
          </p:cNvSpPr>
          <p:nvPr/>
        </p:nvSpPr>
        <p:spPr bwMode="auto">
          <a:xfrm>
            <a:off x="0" y="765175"/>
            <a:ext cx="6858016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800" b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</a:rPr>
              <a:t>Зальцбург – родина В.А. Моцарта</a:t>
            </a:r>
            <a:endParaRPr lang="ru-RU" sz="2800" b="1" dirty="0">
              <a:effectLst>
                <a:outerShdw blurRad="38100" dist="38100" dir="2700000" algn="tl">
                  <a:srgbClr val="000000"/>
                </a:outerShdw>
              </a:effectLst>
              <a:latin typeface="Georgia" pitchFamily="18" charset="0"/>
            </a:endParaRPr>
          </a:p>
        </p:txBody>
      </p:sp>
      <p:pic>
        <p:nvPicPr>
          <p:cNvPr id="9222" name="Picture 8" descr="Изображение 019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76766E"/>
              </a:clrFrom>
              <a:clrTo>
                <a:srgbClr val="76766E">
                  <a:alpha val="0"/>
                </a:srgbClr>
              </a:clrTo>
            </a:clrChange>
            <a:lum bright="18000" contrast="60000"/>
          </a:blip>
          <a:srcRect l="2119"/>
          <a:stretch>
            <a:fillRect/>
          </a:stretch>
        </p:blipFill>
        <p:spPr bwMode="auto">
          <a:xfrm>
            <a:off x="6786578" y="188913"/>
            <a:ext cx="2185972" cy="811195"/>
          </a:xfrm>
          <a:prstGeom prst="rect">
            <a:avLst/>
          </a:prstGeom>
          <a:noFill/>
          <a:ln w="34925">
            <a:noFill/>
            <a:miter lim="800000"/>
            <a:headEnd/>
            <a:tailEnd/>
          </a:ln>
        </p:spPr>
      </p:pic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1928794" y="3143248"/>
            <a:ext cx="1714512" cy="571504"/>
          </a:xfrm>
        </p:spPr>
        <p:txBody>
          <a:bodyPr/>
          <a:lstStyle/>
          <a:p>
            <a:pPr>
              <a:spcBef>
                <a:spcPts val="0"/>
              </a:spcBef>
              <a:buNone/>
            </a:pPr>
            <a:endParaRPr lang="ru-RU" dirty="0"/>
          </a:p>
        </p:txBody>
      </p:sp>
      <p:pic>
        <p:nvPicPr>
          <p:cNvPr id="8" name="Picture 8" descr="bigpic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113" y="2205038"/>
            <a:ext cx="9132887" cy="283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cover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Text Box 4"/>
          <p:cNvSpPr txBox="1">
            <a:spLocks noChangeArrowheads="1"/>
          </p:cNvSpPr>
          <p:nvPr/>
        </p:nvSpPr>
        <p:spPr bwMode="auto">
          <a:xfrm>
            <a:off x="214282" y="1571612"/>
            <a:ext cx="4500594" cy="57092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 typeface="Wingdings" pitchFamily="2" charset="2"/>
              <a:buNone/>
            </a:pPr>
            <a:r>
              <a:rPr lang="ru-RU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	</a:t>
            </a:r>
          </a:p>
          <a:p>
            <a:pPr>
              <a:buFont typeface="Wingdings" pitchFamily="2" charset="2"/>
              <a:buNone/>
            </a:pPr>
            <a:r>
              <a:rPr lang="ru-RU" sz="2000" b="1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	Отцом Вольфганга Моцарта был способный и честолюбивый музыкант, сын переплетчика Леопольд Моцарт (1719-1787)</a:t>
            </a:r>
          </a:p>
          <a:p>
            <a:pPr>
              <a:buFont typeface="Wingdings" pitchFamily="2" charset="2"/>
              <a:buNone/>
            </a:pPr>
            <a:r>
              <a:rPr lang="ru-RU" sz="2000" b="1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Леопольд Моцарт приобрел репутацию выдающегося скрипача-педагога; его имя стало известно всей Европе после публикации труда «Опыт фундаментальной школы игры на скрипке». </a:t>
            </a:r>
          </a:p>
          <a:p>
            <a:pPr>
              <a:buFont typeface="Wingdings" pitchFamily="2" charset="2"/>
              <a:buNone/>
            </a:pPr>
            <a:r>
              <a:rPr lang="ru-RU" sz="2000" b="1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	Мать Моцарта – Мария Анна родила семерых детей, из которых выжили только дочь Мария Анна и сын Вольфганг. Оба обладали незаурядными музыкальными способностями.</a:t>
            </a:r>
          </a:p>
          <a:p>
            <a:pPr algn="ctr">
              <a:spcBef>
                <a:spcPct val="50000"/>
              </a:spcBef>
            </a:pPr>
            <a:endParaRPr lang="ru-RU" b="1" dirty="0">
              <a:solidFill>
                <a:srgbClr val="800000"/>
              </a:solidFill>
              <a:latin typeface="Albertus Medium" pitchFamily="34" charset="0"/>
            </a:endParaRPr>
          </a:p>
        </p:txBody>
      </p:sp>
      <p:sp>
        <p:nvSpPr>
          <p:cNvPr id="9220" name="WordArt 6"/>
          <p:cNvSpPr>
            <a:spLocks noChangeArrowheads="1" noChangeShapeType="1" noTextEdit="1"/>
          </p:cNvSpPr>
          <p:nvPr/>
        </p:nvSpPr>
        <p:spPr bwMode="auto">
          <a:xfrm>
            <a:off x="107950" y="188913"/>
            <a:ext cx="6264275" cy="63341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endParaRPr lang="ru-RU" sz="3600" b="1" kern="10" dirty="0">
              <a:ln w="9525">
                <a:solidFill>
                  <a:srgbClr val="000066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66FFFF"/>
                  </a:gs>
                  <a:gs pos="100000">
                    <a:srgbClr val="0000FF"/>
                  </a:gs>
                </a:gsLst>
                <a:path path="rect">
                  <a:fillToRect l="50000" t="50000" r="50000" b="50000"/>
                </a:path>
              </a:gradFill>
              <a:effectLst>
                <a:outerShdw dist="35921" dir="2700000" algn="ctr" rotWithShape="0">
                  <a:srgbClr val="C0C0C0">
                    <a:alpha val="79999"/>
                  </a:srgbClr>
                </a:outerShdw>
              </a:effectLst>
              <a:latin typeface="Garamond"/>
            </a:endParaRPr>
          </a:p>
        </p:txBody>
      </p:sp>
      <p:sp>
        <p:nvSpPr>
          <p:cNvPr id="6151" name="Rectangle 7"/>
          <p:cNvSpPr>
            <a:spLocks noChangeArrowheads="1"/>
          </p:cNvSpPr>
          <p:nvPr/>
        </p:nvSpPr>
        <p:spPr bwMode="auto">
          <a:xfrm>
            <a:off x="170418" y="428604"/>
            <a:ext cx="6090129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4000" b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</a:rPr>
              <a:t>Родители В. Моцарта</a:t>
            </a:r>
            <a:endParaRPr lang="ru-RU" sz="4000" b="1" dirty="0">
              <a:effectLst>
                <a:outerShdw blurRad="38100" dist="38100" dir="2700000" algn="tl">
                  <a:srgbClr val="000000"/>
                </a:outerShdw>
              </a:effectLst>
              <a:latin typeface="Georgia" pitchFamily="18" charset="0"/>
            </a:endParaRPr>
          </a:p>
        </p:txBody>
      </p:sp>
      <p:pic>
        <p:nvPicPr>
          <p:cNvPr id="9222" name="Picture 8" descr="Изображение 019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76766E"/>
              </a:clrFrom>
              <a:clrTo>
                <a:srgbClr val="76766E">
                  <a:alpha val="0"/>
                </a:srgbClr>
              </a:clrTo>
            </a:clrChange>
            <a:lum bright="18000" contrast="60000"/>
          </a:blip>
          <a:srcRect l="2119"/>
          <a:stretch>
            <a:fillRect/>
          </a:stretch>
        </p:blipFill>
        <p:spPr bwMode="auto">
          <a:xfrm>
            <a:off x="6443663" y="188913"/>
            <a:ext cx="2528887" cy="1123950"/>
          </a:xfrm>
          <a:prstGeom prst="rect">
            <a:avLst/>
          </a:prstGeom>
          <a:noFill/>
          <a:ln w="34925">
            <a:noFill/>
            <a:miter lim="800000"/>
            <a:headEnd/>
            <a:tailEnd/>
          </a:ln>
        </p:spPr>
      </p:pic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5857884" y="2714620"/>
            <a:ext cx="2143140" cy="1000132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8" name="Picture 4" descr="mocart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6314" y="1571612"/>
            <a:ext cx="3889375" cy="287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cover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1000"/>
                                        <p:tgtEl>
                                          <p:spTgt spid="61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1000"/>
                                        <p:tgtEl>
                                          <p:spTgt spid="61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1000"/>
                                        <p:tgtEl>
                                          <p:spTgt spid="614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1000"/>
                                        <p:tgtEl>
                                          <p:spTgt spid="614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6" dur="1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Text Box 4"/>
          <p:cNvSpPr txBox="1">
            <a:spLocks noChangeArrowheads="1"/>
          </p:cNvSpPr>
          <p:nvPr/>
        </p:nvSpPr>
        <p:spPr bwMode="auto">
          <a:xfrm>
            <a:off x="-1000164" y="1571612"/>
            <a:ext cx="45719" cy="6155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 typeface="Wingdings" pitchFamily="2" charset="2"/>
              <a:buNone/>
            </a:pPr>
            <a:r>
              <a:rPr lang="ru-RU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	</a:t>
            </a:r>
          </a:p>
          <a:p>
            <a:pPr>
              <a:buFont typeface="Wingdings" pitchFamily="2" charset="2"/>
              <a:buNone/>
            </a:pPr>
            <a:r>
              <a:rPr lang="ru-RU" sz="1600" b="1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endParaRPr lang="ru-RU" b="1" dirty="0">
              <a:solidFill>
                <a:schemeClr val="bg1">
                  <a:lumMod val="50000"/>
                </a:schemeClr>
              </a:solidFill>
              <a:latin typeface="Albertus Medium" pitchFamily="34" charset="0"/>
            </a:endParaRPr>
          </a:p>
        </p:txBody>
      </p:sp>
      <p:sp>
        <p:nvSpPr>
          <p:cNvPr id="9220" name="WordArt 6"/>
          <p:cNvSpPr>
            <a:spLocks noChangeArrowheads="1" noChangeShapeType="1" noTextEdit="1"/>
          </p:cNvSpPr>
          <p:nvPr/>
        </p:nvSpPr>
        <p:spPr bwMode="auto">
          <a:xfrm>
            <a:off x="107950" y="188913"/>
            <a:ext cx="6264275" cy="63341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endParaRPr lang="ru-RU" sz="3600" b="1" kern="10" dirty="0">
              <a:ln w="9525">
                <a:solidFill>
                  <a:srgbClr val="000066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66FFFF"/>
                  </a:gs>
                  <a:gs pos="100000">
                    <a:srgbClr val="0000FF"/>
                  </a:gs>
                </a:gsLst>
                <a:path path="rect">
                  <a:fillToRect l="50000" t="50000" r="50000" b="50000"/>
                </a:path>
              </a:gradFill>
              <a:effectLst>
                <a:outerShdw dist="35921" dir="2700000" algn="ctr" rotWithShape="0">
                  <a:srgbClr val="C0C0C0">
                    <a:alpha val="79999"/>
                  </a:srgbClr>
                </a:outerShdw>
              </a:effectLst>
              <a:latin typeface="Garamond"/>
            </a:endParaRPr>
          </a:p>
        </p:txBody>
      </p:sp>
      <p:sp>
        <p:nvSpPr>
          <p:cNvPr id="6151" name="Rectangle 7"/>
          <p:cNvSpPr>
            <a:spLocks noChangeArrowheads="1"/>
          </p:cNvSpPr>
          <p:nvPr/>
        </p:nvSpPr>
        <p:spPr bwMode="auto">
          <a:xfrm>
            <a:off x="170418" y="428604"/>
            <a:ext cx="6090129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4000" b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</a:rPr>
              <a:t>Задание</a:t>
            </a:r>
            <a:endParaRPr lang="ru-RU" sz="4000" b="1" dirty="0">
              <a:effectLst>
                <a:outerShdw blurRad="38100" dist="38100" dir="2700000" algn="tl">
                  <a:srgbClr val="000000"/>
                </a:outerShdw>
              </a:effectLst>
              <a:latin typeface="Georgia" pitchFamily="18" charset="0"/>
            </a:endParaRPr>
          </a:p>
        </p:txBody>
      </p:sp>
      <p:pic>
        <p:nvPicPr>
          <p:cNvPr id="9222" name="Picture 8" descr="Изображение 019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76766E"/>
              </a:clrFrom>
              <a:clrTo>
                <a:srgbClr val="76766E">
                  <a:alpha val="0"/>
                </a:srgbClr>
              </a:clrTo>
            </a:clrChange>
            <a:lum bright="18000" contrast="60000"/>
          </a:blip>
          <a:srcRect l="2119"/>
          <a:stretch>
            <a:fillRect/>
          </a:stretch>
        </p:blipFill>
        <p:spPr bwMode="auto">
          <a:xfrm>
            <a:off x="6443663" y="188913"/>
            <a:ext cx="2528887" cy="1123950"/>
          </a:xfrm>
          <a:prstGeom prst="rect">
            <a:avLst/>
          </a:prstGeom>
          <a:noFill/>
          <a:ln w="34925">
            <a:noFill/>
            <a:miter lim="800000"/>
            <a:headEnd/>
            <a:tailEnd/>
          </a:ln>
        </p:spPr>
      </p:pic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285720" y="1928802"/>
            <a:ext cx="7715304" cy="3214710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solidFill>
                  <a:schemeClr val="bg1">
                    <a:lumMod val="50000"/>
                  </a:schemeClr>
                </a:solidFill>
              </a:rPr>
              <a:t>Прослушайте фрагменты сочинений Моцарта. Какие чувства, выраженные в музыке Моцарта, созвучны чувствам современного слушателя?</a:t>
            </a:r>
          </a:p>
          <a:p>
            <a:pPr>
              <a:buNone/>
            </a:pPr>
            <a:endParaRPr lang="ru-RU" dirty="0" smtClean="0">
              <a:solidFill>
                <a:schemeClr val="bg1">
                  <a:lumMod val="50000"/>
                </a:schemeClr>
              </a:solidFill>
            </a:endParaRPr>
          </a:p>
          <a:p>
            <a:pPr>
              <a:buNone/>
            </a:pPr>
            <a:r>
              <a:rPr lang="ru-RU" dirty="0" smtClean="0">
                <a:solidFill>
                  <a:schemeClr val="bg1">
                    <a:lumMod val="50000"/>
                  </a:schemeClr>
                </a:solidFill>
              </a:rPr>
              <a:t>Почему современные исполнители обращаются к творческой интерпретации музыки Моцарта?</a:t>
            </a:r>
            <a:endParaRPr lang="ru-RU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 spd="slow">
    <p:cover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1000"/>
                                        <p:tgtEl>
                                          <p:spTgt spid="61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1000"/>
                                        <p:tgtEl>
                                          <p:spTgt spid="61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Text Box 4"/>
          <p:cNvSpPr txBox="1">
            <a:spLocks noChangeArrowheads="1"/>
          </p:cNvSpPr>
          <p:nvPr/>
        </p:nvSpPr>
        <p:spPr bwMode="auto">
          <a:xfrm>
            <a:off x="214282" y="1571612"/>
            <a:ext cx="3143272" cy="46474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 typeface="Wingdings" pitchFamily="2" charset="2"/>
              <a:buNone/>
            </a:pPr>
            <a:r>
              <a:rPr lang="ru-RU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	</a:t>
            </a:r>
          </a:p>
          <a:p>
            <a:r>
              <a:rPr lang="ru-RU" sz="2000" b="1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000" b="1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</a:rPr>
              <a:t>Основные оперы: Митридат, царь понтийский (1770), </a:t>
            </a:r>
            <a:r>
              <a:rPr lang="ru-RU" sz="2000" b="1" dirty="0" err="1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</a:rPr>
              <a:t>Идоменей</a:t>
            </a:r>
            <a:r>
              <a:rPr lang="ru-RU" sz="2000" b="1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</a:rPr>
              <a:t>, царь критский (1781), Похищение из сераля (1782), Свадьба Фигаро (1786), </a:t>
            </a:r>
            <a:r>
              <a:rPr lang="ru-RU" sz="2000" b="1" dirty="0" err="1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</a:rPr>
              <a:t>Дон-Жуан</a:t>
            </a:r>
            <a:r>
              <a:rPr lang="ru-RU" sz="2000" b="1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</a:rPr>
              <a:t> (1787), Так поступают все женщины (1790), Милосердие Тита (1791), Волшебная флейта (1791).</a:t>
            </a:r>
          </a:p>
          <a:p>
            <a:pPr>
              <a:buFont typeface="Wingdings" pitchFamily="2" charset="2"/>
              <a:buNone/>
            </a:pPr>
            <a:endParaRPr lang="ru-RU" b="1" dirty="0">
              <a:solidFill>
                <a:srgbClr val="800000"/>
              </a:solidFill>
              <a:latin typeface="Albertus Medium" pitchFamily="34" charset="0"/>
            </a:endParaRPr>
          </a:p>
        </p:txBody>
      </p:sp>
      <p:sp>
        <p:nvSpPr>
          <p:cNvPr id="9220" name="WordArt 6"/>
          <p:cNvSpPr>
            <a:spLocks noChangeArrowheads="1" noChangeShapeType="1" noTextEdit="1"/>
          </p:cNvSpPr>
          <p:nvPr/>
        </p:nvSpPr>
        <p:spPr bwMode="auto">
          <a:xfrm>
            <a:off x="107950" y="188913"/>
            <a:ext cx="6264275" cy="63341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endParaRPr lang="ru-RU" sz="3600" b="1" kern="10" dirty="0">
              <a:ln w="9525">
                <a:solidFill>
                  <a:srgbClr val="000066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66FFFF"/>
                  </a:gs>
                  <a:gs pos="100000">
                    <a:srgbClr val="0000FF"/>
                  </a:gs>
                </a:gsLst>
                <a:path path="rect">
                  <a:fillToRect l="50000" t="50000" r="50000" b="50000"/>
                </a:path>
              </a:gradFill>
              <a:effectLst>
                <a:outerShdw dist="35921" dir="2700000" algn="ctr" rotWithShape="0">
                  <a:srgbClr val="C0C0C0">
                    <a:alpha val="79999"/>
                  </a:srgbClr>
                </a:outerShdw>
              </a:effectLst>
              <a:latin typeface="Garamond"/>
            </a:endParaRPr>
          </a:p>
        </p:txBody>
      </p:sp>
      <p:sp>
        <p:nvSpPr>
          <p:cNvPr id="6151" name="Rectangle 7"/>
          <p:cNvSpPr>
            <a:spLocks noChangeArrowheads="1"/>
          </p:cNvSpPr>
          <p:nvPr/>
        </p:nvSpPr>
        <p:spPr bwMode="auto">
          <a:xfrm>
            <a:off x="170418" y="428604"/>
            <a:ext cx="7116226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4000" b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</a:rPr>
              <a:t>Другие произведения Моцарта</a:t>
            </a:r>
            <a:endParaRPr lang="ru-RU" sz="4000" b="1" dirty="0">
              <a:effectLst>
                <a:outerShdw blurRad="38100" dist="38100" dir="2700000" algn="tl">
                  <a:srgbClr val="000000"/>
                </a:outerShdw>
              </a:effectLst>
              <a:latin typeface="Georgia" pitchFamily="18" charset="0"/>
            </a:endParaRPr>
          </a:p>
        </p:txBody>
      </p:sp>
      <p:pic>
        <p:nvPicPr>
          <p:cNvPr id="9222" name="Picture 8" descr="Изображение 019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76766E"/>
              </a:clrFrom>
              <a:clrTo>
                <a:srgbClr val="76766E">
                  <a:alpha val="0"/>
                </a:srgbClr>
              </a:clrTo>
            </a:clrChange>
            <a:lum bright="18000" contrast="60000"/>
          </a:blip>
          <a:srcRect l="2119"/>
          <a:stretch>
            <a:fillRect/>
          </a:stretch>
        </p:blipFill>
        <p:spPr bwMode="auto">
          <a:xfrm>
            <a:off x="6443663" y="188913"/>
            <a:ext cx="2528887" cy="1123950"/>
          </a:xfrm>
          <a:prstGeom prst="rect">
            <a:avLst/>
          </a:prstGeom>
          <a:noFill/>
          <a:ln w="34925">
            <a:noFill/>
            <a:miter lim="800000"/>
            <a:headEnd/>
            <a:tailEnd/>
          </a:ln>
        </p:spPr>
      </p:pic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5857884" y="2714620"/>
            <a:ext cx="2143140" cy="1000132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9" name="Picture 7" descr="mocart-volfgang-amadej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00562" y="1857364"/>
            <a:ext cx="4143404" cy="46434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cover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1000"/>
                                        <p:tgtEl>
                                          <p:spTgt spid="61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1000"/>
                                        <p:tgtEl>
                                          <p:spTgt spid="61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6" dur="1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Text Box 4"/>
          <p:cNvSpPr txBox="1">
            <a:spLocks noChangeArrowheads="1"/>
          </p:cNvSpPr>
          <p:nvPr/>
        </p:nvSpPr>
        <p:spPr bwMode="auto">
          <a:xfrm>
            <a:off x="-714412" y="1571612"/>
            <a:ext cx="357190" cy="6771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 typeface="Wingdings" pitchFamily="2" charset="2"/>
              <a:buNone/>
            </a:pPr>
            <a:r>
              <a:rPr lang="ru-RU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	</a:t>
            </a:r>
          </a:p>
          <a:p>
            <a:r>
              <a:rPr lang="ru-RU" sz="2000" b="1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endParaRPr lang="ru-RU" b="1" dirty="0">
              <a:solidFill>
                <a:srgbClr val="800000"/>
              </a:solidFill>
              <a:latin typeface="Albertus Medium" pitchFamily="34" charset="0"/>
            </a:endParaRPr>
          </a:p>
        </p:txBody>
      </p:sp>
      <p:sp>
        <p:nvSpPr>
          <p:cNvPr id="9220" name="WordArt 6"/>
          <p:cNvSpPr>
            <a:spLocks noChangeArrowheads="1" noChangeShapeType="1" noTextEdit="1"/>
          </p:cNvSpPr>
          <p:nvPr/>
        </p:nvSpPr>
        <p:spPr bwMode="auto">
          <a:xfrm>
            <a:off x="107950" y="188913"/>
            <a:ext cx="6264275" cy="63341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endParaRPr lang="ru-RU" sz="3600" b="1" kern="10" dirty="0">
              <a:ln w="9525">
                <a:solidFill>
                  <a:srgbClr val="000066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66FFFF"/>
                  </a:gs>
                  <a:gs pos="100000">
                    <a:srgbClr val="0000FF"/>
                  </a:gs>
                </a:gsLst>
                <a:path path="rect">
                  <a:fillToRect l="50000" t="50000" r="50000" b="50000"/>
                </a:path>
              </a:gradFill>
              <a:effectLst>
                <a:outerShdw dist="35921" dir="2700000" algn="ctr" rotWithShape="0">
                  <a:srgbClr val="C0C0C0">
                    <a:alpha val="79999"/>
                  </a:srgbClr>
                </a:outerShdw>
              </a:effectLst>
              <a:latin typeface="Garamond"/>
            </a:endParaRPr>
          </a:p>
        </p:txBody>
      </p:sp>
      <p:sp>
        <p:nvSpPr>
          <p:cNvPr id="6151" name="Rectangle 7"/>
          <p:cNvSpPr>
            <a:spLocks noChangeArrowheads="1"/>
          </p:cNvSpPr>
          <p:nvPr/>
        </p:nvSpPr>
        <p:spPr bwMode="auto">
          <a:xfrm>
            <a:off x="170418" y="428604"/>
            <a:ext cx="7116226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4000" b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</a:rPr>
              <a:t>Другие произведения Моцарта</a:t>
            </a:r>
            <a:endParaRPr lang="ru-RU" sz="4000" b="1" dirty="0">
              <a:effectLst>
                <a:outerShdw blurRad="38100" dist="38100" dir="2700000" algn="tl">
                  <a:srgbClr val="000000"/>
                </a:outerShdw>
              </a:effectLst>
              <a:latin typeface="Georgia" pitchFamily="18" charset="0"/>
            </a:endParaRPr>
          </a:p>
        </p:txBody>
      </p:sp>
      <p:pic>
        <p:nvPicPr>
          <p:cNvPr id="9222" name="Picture 8" descr="Изображение 019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76766E"/>
              </a:clrFrom>
              <a:clrTo>
                <a:srgbClr val="76766E">
                  <a:alpha val="0"/>
                </a:srgbClr>
              </a:clrTo>
            </a:clrChange>
            <a:lum bright="18000" contrast="60000"/>
          </a:blip>
          <a:srcRect l="2119"/>
          <a:stretch>
            <a:fillRect/>
          </a:stretch>
        </p:blipFill>
        <p:spPr bwMode="auto">
          <a:xfrm>
            <a:off x="6443663" y="188913"/>
            <a:ext cx="2528887" cy="1123950"/>
          </a:xfrm>
          <a:prstGeom prst="rect">
            <a:avLst/>
          </a:prstGeom>
          <a:noFill/>
          <a:ln w="34925">
            <a:noFill/>
            <a:miter lim="800000"/>
            <a:headEnd/>
            <a:tailEnd/>
          </a:ln>
        </p:spPr>
      </p:pic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285720" y="1857364"/>
            <a:ext cx="4929222" cy="5000636"/>
          </a:xfrm>
        </p:spPr>
        <p:txBody>
          <a:bodyPr/>
          <a:lstStyle/>
          <a:p>
            <a:pPr>
              <a:buNone/>
            </a:pPr>
            <a:r>
              <a:rPr lang="ru-RU" sz="2000" b="1" dirty="0" smtClean="0">
                <a:solidFill>
                  <a:schemeClr val="bg1">
                    <a:lumMod val="50000"/>
                  </a:schemeClr>
                </a:solidFill>
                <a:effectLst/>
              </a:rPr>
              <a:t>В музыке Моцарта разнообразно и глубоко раскрываются различные явления жизни, ее вечные темы: добро и зло, любовь и ненависть, жизнь и смерть, прекрасное и безобразное. </a:t>
            </a:r>
          </a:p>
          <a:p>
            <a:pPr>
              <a:buNone/>
            </a:pPr>
            <a:r>
              <a:rPr lang="ru-RU" sz="2000" b="1" dirty="0" smtClean="0">
                <a:solidFill>
                  <a:schemeClr val="bg1">
                    <a:lumMod val="50000"/>
                  </a:schemeClr>
                </a:solidFill>
                <a:effectLst/>
              </a:rPr>
              <a:t>Контрасты образов, ситуаций составляют главную движущую силу его музыки, которая помогает его слушателям понять его жизненное кредо: «На любимой земле несравненно прекрасна жизнь!»</a:t>
            </a:r>
            <a:endParaRPr lang="ru-RU" sz="2000" b="1" dirty="0">
              <a:solidFill>
                <a:schemeClr val="bg1">
                  <a:lumMod val="50000"/>
                </a:schemeClr>
              </a:solidFill>
              <a:effectLst/>
            </a:endParaRPr>
          </a:p>
        </p:txBody>
      </p:sp>
      <p:pic>
        <p:nvPicPr>
          <p:cNvPr id="11" name="Picture 5" descr="mozart_4_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14942" y="1785926"/>
            <a:ext cx="3643338" cy="48688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cover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1000"/>
                                        <p:tgtEl>
                                          <p:spTgt spid="61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1000"/>
                                        <p:tgtEl>
                                          <p:spTgt spid="61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6" dur="1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Разрез">
  <a:themeElements>
    <a:clrScheme name="Разрез 1">
      <a:dk1>
        <a:srgbClr val="8C0000"/>
      </a:dk1>
      <a:lt1>
        <a:srgbClr val="FFFFFF"/>
      </a:lt1>
      <a:dk2>
        <a:srgbClr val="720000"/>
      </a:dk2>
      <a:lt2>
        <a:srgbClr val="FFFFCC"/>
      </a:lt2>
      <a:accent1>
        <a:srgbClr val="FF3300"/>
      </a:accent1>
      <a:accent2>
        <a:srgbClr val="BE7960"/>
      </a:accent2>
      <a:accent3>
        <a:srgbClr val="BCAAAA"/>
      </a:accent3>
      <a:accent4>
        <a:srgbClr val="DADADA"/>
      </a:accent4>
      <a:accent5>
        <a:srgbClr val="FFADAA"/>
      </a:accent5>
      <a:accent6>
        <a:srgbClr val="AC6D56"/>
      </a:accent6>
      <a:hlink>
        <a:srgbClr val="FFCC66"/>
      </a:hlink>
      <a:folHlink>
        <a:srgbClr val="FF9900"/>
      </a:folHlink>
    </a:clrScheme>
    <a:fontScheme name="Разрез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Разрез 1">
        <a:dk1>
          <a:srgbClr val="8C0000"/>
        </a:dk1>
        <a:lt1>
          <a:srgbClr val="FFFFFF"/>
        </a:lt1>
        <a:dk2>
          <a:srgbClr val="720000"/>
        </a:dk2>
        <a:lt2>
          <a:srgbClr val="FFFFCC"/>
        </a:lt2>
        <a:accent1>
          <a:srgbClr val="FF3300"/>
        </a:accent1>
        <a:accent2>
          <a:srgbClr val="BE7960"/>
        </a:accent2>
        <a:accent3>
          <a:srgbClr val="BCAAAA"/>
        </a:accent3>
        <a:accent4>
          <a:srgbClr val="DADADA"/>
        </a:accent4>
        <a:accent5>
          <a:srgbClr val="FFADAA"/>
        </a:accent5>
        <a:accent6>
          <a:srgbClr val="AC6D56"/>
        </a:accent6>
        <a:hlink>
          <a:srgbClr val="FFCC66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зрез 2">
        <a:dk1>
          <a:srgbClr val="674E2F"/>
        </a:dk1>
        <a:lt1>
          <a:srgbClr val="FFFFFF"/>
        </a:lt1>
        <a:dk2>
          <a:srgbClr val="533F27"/>
        </a:dk2>
        <a:lt2>
          <a:srgbClr val="D8B274"/>
        </a:lt2>
        <a:accent1>
          <a:srgbClr val="CC990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E2CAAA"/>
        </a:accent5>
        <a:accent6>
          <a:srgbClr val="81552A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зрез 3">
        <a:dk1>
          <a:srgbClr val="646464"/>
        </a:dk1>
        <a:lt1>
          <a:srgbClr val="FFFFFF"/>
        </a:lt1>
        <a:dk2>
          <a:srgbClr val="545454"/>
        </a:dk2>
        <a:lt2>
          <a:srgbClr val="D4D4CE"/>
        </a:lt2>
        <a:accent1>
          <a:srgbClr val="49747D"/>
        </a:accent1>
        <a:accent2>
          <a:srgbClr val="8F9699"/>
        </a:accent2>
        <a:accent3>
          <a:srgbClr val="B3B3B3"/>
        </a:accent3>
        <a:accent4>
          <a:srgbClr val="DADADA"/>
        </a:accent4>
        <a:accent5>
          <a:srgbClr val="B1BCBF"/>
        </a:accent5>
        <a:accent6>
          <a:srgbClr val="81878A"/>
        </a:accent6>
        <a:hlink>
          <a:srgbClr val="8DC4D7"/>
        </a:hlink>
        <a:folHlink>
          <a:srgbClr val="7FB97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зрез 4">
        <a:dk1>
          <a:srgbClr val="3A7400"/>
        </a:dk1>
        <a:lt1>
          <a:srgbClr val="FFFFFF"/>
        </a:lt1>
        <a:dk2>
          <a:srgbClr val="2E5C00"/>
        </a:dk2>
        <a:lt2>
          <a:srgbClr val="FFFFFF"/>
        </a:lt2>
        <a:accent1>
          <a:srgbClr val="79CA02"/>
        </a:accent1>
        <a:accent2>
          <a:srgbClr val="008080"/>
        </a:accent2>
        <a:accent3>
          <a:srgbClr val="ADB5AA"/>
        </a:accent3>
        <a:accent4>
          <a:srgbClr val="DADADA"/>
        </a:accent4>
        <a:accent5>
          <a:srgbClr val="BEE1AA"/>
        </a:accent5>
        <a:accent6>
          <a:srgbClr val="007373"/>
        </a:accent6>
        <a:hlink>
          <a:srgbClr val="A8DE0E"/>
        </a:hlink>
        <a:folHlink>
          <a:srgbClr val="00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зрез 5">
        <a:dk1>
          <a:srgbClr val="008885"/>
        </a:dk1>
        <a:lt1>
          <a:srgbClr val="FFFFFF"/>
        </a:lt1>
        <a:dk2>
          <a:srgbClr val="007572"/>
        </a:dk2>
        <a:lt2>
          <a:srgbClr val="FFFF99"/>
        </a:lt2>
        <a:accent1>
          <a:srgbClr val="33CCCC"/>
        </a:accent1>
        <a:accent2>
          <a:srgbClr val="6D6FC7"/>
        </a:accent2>
        <a:accent3>
          <a:srgbClr val="AABDBC"/>
        </a:accent3>
        <a:accent4>
          <a:srgbClr val="DADADA"/>
        </a:accent4>
        <a:accent5>
          <a:srgbClr val="ADE2E2"/>
        </a:accent5>
        <a:accent6>
          <a:srgbClr val="6264B4"/>
        </a:accent6>
        <a:hlink>
          <a:srgbClr val="FFFFCC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зрез 6">
        <a:dk1>
          <a:srgbClr val="0000AC"/>
        </a:dk1>
        <a:lt1>
          <a:srgbClr val="FFFFFF"/>
        </a:lt1>
        <a:dk2>
          <a:srgbClr val="000086"/>
        </a:dk2>
        <a:lt2>
          <a:srgbClr val="CCFFFF"/>
        </a:lt2>
        <a:accent1>
          <a:srgbClr val="0099FF"/>
        </a:accent1>
        <a:accent2>
          <a:srgbClr val="00B000"/>
        </a:accent2>
        <a:accent3>
          <a:srgbClr val="AAAAC3"/>
        </a:accent3>
        <a:accent4>
          <a:srgbClr val="DADADA"/>
        </a:accent4>
        <a:accent5>
          <a:srgbClr val="AACAFF"/>
        </a:accent5>
        <a:accent6>
          <a:srgbClr val="009F00"/>
        </a:accent6>
        <a:hlink>
          <a:srgbClr val="FFE701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зрез 7">
        <a:dk1>
          <a:srgbClr val="7474A2"/>
        </a:dk1>
        <a:lt1>
          <a:srgbClr val="FFFFFF"/>
        </a:lt1>
        <a:dk2>
          <a:srgbClr val="5E5E8E"/>
        </a:dk2>
        <a:lt2>
          <a:srgbClr val="D1D1DF"/>
        </a:lt2>
        <a:accent1>
          <a:srgbClr val="CC66FF"/>
        </a:accent1>
        <a:accent2>
          <a:srgbClr val="6666FF"/>
        </a:accent2>
        <a:accent3>
          <a:srgbClr val="B6B6C6"/>
        </a:accent3>
        <a:accent4>
          <a:srgbClr val="DADADA"/>
        </a:accent4>
        <a:accent5>
          <a:srgbClr val="E2B8FF"/>
        </a:accent5>
        <a:accent6>
          <a:srgbClr val="5C5CE7"/>
        </a:accent6>
        <a:hlink>
          <a:srgbClr val="FFCC99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зрез 8">
        <a:dk1>
          <a:srgbClr val="000000"/>
        </a:dk1>
        <a:lt1>
          <a:srgbClr val="D0DAE2"/>
        </a:lt1>
        <a:dk2>
          <a:srgbClr val="000000"/>
        </a:dk2>
        <a:lt2>
          <a:srgbClr val="E7EDF1"/>
        </a:lt2>
        <a:accent1>
          <a:srgbClr val="33CCCC"/>
        </a:accent1>
        <a:accent2>
          <a:srgbClr val="0099CC"/>
        </a:accent2>
        <a:accent3>
          <a:srgbClr val="E4EAEE"/>
        </a:accent3>
        <a:accent4>
          <a:srgbClr val="000000"/>
        </a:accent4>
        <a:accent5>
          <a:srgbClr val="ADE2E2"/>
        </a:accent5>
        <a:accent6>
          <a:srgbClr val="008AB9"/>
        </a:accent6>
        <a:hlink>
          <a:srgbClr val="3333CC"/>
        </a:hlink>
        <a:folHlink>
          <a:srgbClr val="008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Разрез 9">
        <a:dk1>
          <a:srgbClr val="000000"/>
        </a:dk1>
        <a:lt1>
          <a:srgbClr val="FFFFFF"/>
        </a:lt1>
        <a:dk2>
          <a:srgbClr val="000000"/>
        </a:dk2>
        <a:lt2>
          <a:srgbClr val="E6E6E6"/>
        </a:lt2>
        <a:accent1>
          <a:srgbClr val="66CCFF"/>
        </a:accent1>
        <a:accent2>
          <a:srgbClr val="9999FF"/>
        </a:accent2>
        <a:accent3>
          <a:srgbClr val="FFFFFF"/>
        </a:accent3>
        <a:accent4>
          <a:srgbClr val="000000"/>
        </a:accent4>
        <a:accent5>
          <a:srgbClr val="B8E2FF"/>
        </a:accent5>
        <a:accent6>
          <a:srgbClr val="8A8AE7"/>
        </a:accent6>
        <a:hlink>
          <a:srgbClr val="3333CC"/>
        </a:hlink>
        <a:folHlink>
          <a:srgbClr val="008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442</TotalTime>
  <Words>717</Words>
  <Application>Microsoft Office PowerPoint</Application>
  <PresentationFormat>Экран (4:3)</PresentationFormat>
  <Paragraphs>92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Разрез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Alexandra</dc:creator>
  <cp:lastModifiedBy>RePack by Diakov</cp:lastModifiedBy>
  <cp:revision>81</cp:revision>
  <dcterms:created xsi:type="dcterms:W3CDTF">2005-12-26T19:07:38Z</dcterms:created>
  <dcterms:modified xsi:type="dcterms:W3CDTF">2015-11-12T10:55:09Z</dcterms:modified>
</cp:coreProperties>
</file>