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7" r:id="rId18"/>
    <p:sldId id="279" r:id="rId19"/>
    <p:sldId id="280" r:id="rId20"/>
    <p:sldId id="281" r:id="rId21"/>
    <p:sldId id="282" r:id="rId22"/>
    <p:sldId id="284" r:id="rId23"/>
    <p:sldId id="286" r:id="rId24"/>
    <p:sldId id="287" r:id="rId25"/>
    <p:sldId id="288" r:id="rId26"/>
    <p:sldId id="292" r:id="rId27"/>
    <p:sldId id="29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E72BA0-3651-4E79-B73E-08E10D3E2EE8}" type="doc">
      <dgm:prSet loTypeId="urn:microsoft.com/office/officeart/2005/8/layout/hList7#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9C77B86-E78B-4829-B825-CA984A281CEE}">
      <dgm:prSet phldrT="[Текст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2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Проектирова</a:t>
          </a:r>
          <a:r>
            <a:rPr lang="en-US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26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ние</a:t>
          </a:r>
          <a:r>
            <a: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учебной деятельности</a:t>
          </a:r>
          <a:endParaRPr lang="ru-RU" sz="2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F0C1D8-8B14-4C6B-B216-8099F02CE808}" type="parTrans" cxnId="{B761F206-67AE-468B-B785-69ECAE8C15F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2254ACA-BC6C-4F56-B780-53B65169F10E}" type="sibTrans" cxnId="{B761F206-67AE-468B-B785-69ECAE8C15F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F36E954-A300-4C1D-8C93-F7665FD7FAFB}">
      <dgm:prSet phldrT="[Текст]"/>
      <dgm:spPr>
        <a:solidFill>
          <a:schemeClr val="accent5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учебной деятельности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D4F00B-DC2D-41A2-993D-5D7379CFE714}" type="parTrans" cxnId="{58DD6399-E668-4BF3-80A5-C8DAC2E1F54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AC53BB0-44F0-48D9-B9F8-3C0D8FC16DEC}" type="sibTrans" cxnId="{58DD6399-E668-4BF3-80A5-C8DAC2E1F54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4380E3-18D0-4B84-80EC-423DFA86AB63}">
      <dgm:prSet phldrT="[Текст]"/>
      <dgm:spPr>
        <a:solidFill>
          <a:schemeClr val="accent5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Управление учебной деятельностью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AB879A-4C9D-48F6-9A03-B69F45680447}" type="parTrans" cxnId="{724D53FE-0960-4C35-AA7E-69B501F908C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979CA44-8296-4E0A-A905-6F883CA8E8DC}" type="sibTrans" cxnId="{724D53FE-0960-4C35-AA7E-69B501F908C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5229FFA-2A10-4A0F-80B0-A07DD00759F9}" type="pres">
      <dgm:prSet presAssocID="{CAE72BA0-3651-4E79-B73E-08E10D3E2E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12A02E-CF1E-414E-862B-F7A922A33086}" type="pres">
      <dgm:prSet presAssocID="{CAE72BA0-3651-4E79-B73E-08E10D3E2EE8}" presName="fgShape" presStyleLbl="fgShp" presStyleIdx="0" presStyleCnt="1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77B4F9BC-BB27-4633-B65D-8F8BDB2B5481}" type="pres">
      <dgm:prSet presAssocID="{CAE72BA0-3651-4E79-B73E-08E10D3E2EE8}" presName="linComp" presStyleCnt="0"/>
      <dgm:spPr/>
    </dgm:pt>
    <dgm:pt modelId="{7F5B6015-CF67-4BB9-8029-6EE6D80E15E3}" type="pres">
      <dgm:prSet presAssocID="{49C77B86-E78B-4829-B825-CA984A281CEE}" presName="compNode" presStyleCnt="0"/>
      <dgm:spPr/>
    </dgm:pt>
    <dgm:pt modelId="{99B15B65-CE2D-4EB8-85CE-B64DC511CBA3}" type="pres">
      <dgm:prSet presAssocID="{49C77B86-E78B-4829-B825-CA984A281CEE}" presName="bkgdShape" presStyleLbl="node1" presStyleIdx="0" presStyleCnt="3" custLinFactNeighborX="-2707" custLinFactNeighborY="5348"/>
      <dgm:spPr/>
      <dgm:t>
        <a:bodyPr/>
        <a:lstStyle/>
        <a:p>
          <a:endParaRPr lang="ru-RU"/>
        </a:p>
      </dgm:t>
    </dgm:pt>
    <dgm:pt modelId="{04691FB5-E4D1-4CDC-8504-2865740460CB}" type="pres">
      <dgm:prSet presAssocID="{49C77B86-E78B-4829-B825-CA984A281CE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73A5F-2926-4377-9BD7-8FCB7EB625B2}" type="pres">
      <dgm:prSet presAssocID="{49C77B86-E78B-4829-B825-CA984A281CEE}" presName="invisiNode" presStyleLbl="node1" presStyleIdx="0" presStyleCnt="3"/>
      <dgm:spPr/>
    </dgm:pt>
    <dgm:pt modelId="{5358312A-4E1E-4A57-BACE-C02D6D897D3B}" type="pres">
      <dgm:prSet presAssocID="{49C77B86-E78B-4829-B825-CA984A281CEE}" presName="imagNode" presStyleLbl="fgImgPlace1" presStyleIdx="0" presStyleCnt="3"/>
      <dgm:spPr>
        <a:blipFill dpi="0" rotWithShape="1">
          <a:blip xmlns:r="http://schemas.openxmlformats.org/officeDocument/2006/relationships" r:embed="rId1">
            <a:extLst/>
          </a:blip>
          <a:srcRect/>
          <a:stretch>
            <a:fillRect r="2000" b="-14000"/>
          </a:stretch>
        </a:blipFill>
      </dgm:spPr>
      <dgm:t>
        <a:bodyPr/>
        <a:lstStyle/>
        <a:p>
          <a:endParaRPr lang="ru-RU"/>
        </a:p>
      </dgm:t>
    </dgm:pt>
    <dgm:pt modelId="{4295DA80-F2E1-46BE-A1D1-4465DDA2B857}" type="pres">
      <dgm:prSet presAssocID="{42254ACA-BC6C-4F56-B780-53B65169F10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7ABE44-4D9A-4F23-8358-9B0AFA9FC0C5}" type="pres">
      <dgm:prSet presAssocID="{AF36E954-A300-4C1D-8C93-F7665FD7FAFB}" presName="compNode" presStyleCnt="0"/>
      <dgm:spPr/>
    </dgm:pt>
    <dgm:pt modelId="{E0B144E8-A7C5-4C6A-8B63-682B81786CC9}" type="pres">
      <dgm:prSet presAssocID="{AF36E954-A300-4C1D-8C93-F7665FD7FAFB}" presName="bkgdShape" presStyleLbl="node1" presStyleIdx="1" presStyleCnt="3"/>
      <dgm:spPr/>
      <dgm:t>
        <a:bodyPr/>
        <a:lstStyle/>
        <a:p>
          <a:endParaRPr lang="ru-RU"/>
        </a:p>
      </dgm:t>
    </dgm:pt>
    <dgm:pt modelId="{20744E40-0CBB-4100-BA19-413CBF8C9413}" type="pres">
      <dgm:prSet presAssocID="{AF36E954-A300-4C1D-8C93-F7665FD7FAF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3159C-6DEB-43F2-BC08-1CA7D3792D19}" type="pres">
      <dgm:prSet presAssocID="{AF36E954-A300-4C1D-8C93-F7665FD7FAFB}" presName="invisiNode" presStyleLbl="node1" presStyleIdx="1" presStyleCnt="3"/>
      <dgm:spPr/>
    </dgm:pt>
    <dgm:pt modelId="{DB1AFCCD-C307-4F9B-A559-D3595BA9A641}" type="pres">
      <dgm:prSet presAssocID="{AF36E954-A300-4C1D-8C93-F7665FD7FAFB}" presName="imagNode" presStyleLbl="fgImgPlace1" presStyleIdx="1" presStyleCnt="3"/>
      <dgm:spPr>
        <a:blipFill dpi="0" rotWithShape="1">
          <a:blip xmlns:r="http://schemas.openxmlformats.org/officeDocument/2006/relationships" r:embed="rId2">
            <a:extLst/>
          </a:blip>
          <a:srcRect/>
          <a:stretch>
            <a:fillRect t="-2000" b="-13000"/>
          </a:stretch>
        </a:blipFill>
      </dgm:spPr>
      <dgm:t>
        <a:bodyPr/>
        <a:lstStyle/>
        <a:p>
          <a:endParaRPr lang="ru-RU"/>
        </a:p>
      </dgm:t>
    </dgm:pt>
    <dgm:pt modelId="{11052E54-35EB-4C3C-9BAF-198917FB16B8}" type="pres">
      <dgm:prSet presAssocID="{CAC53BB0-44F0-48D9-B9F8-3C0D8FC16DE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D5502BD-CA0C-4BE9-84C9-BF4B83BAD792}" type="pres">
      <dgm:prSet presAssocID="{034380E3-18D0-4B84-80EC-423DFA86AB63}" presName="compNode" presStyleCnt="0"/>
      <dgm:spPr/>
    </dgm:pt>
    <dgm:pt modelId="{6AC06060-FA5E-40E2-8AB1-4C8A20B48CBB}" type="pres">
      <dgm:prSet presAssocID="{034380E3-18D0-4B84-80EC-423DFA86AB63}" presName="bkgdShape" presStyleLbl="node1" presStyleIdx="2" presStyleCnt="3"/>
      <dgm:spPr/>
      <dgm:t>
        <a:bodyPr/>
        <a:lstStyle/>
        <a:p>
          <a:endParaRPr lang="ru-RU"/>
        </a:p>
      </dgm:t>
    </dgm:pt>
    <dgm:pt modelId="{D2726FDE-E6F1-4D7C-A2E6-24B4F1F8E954}" type="pres">
      <dgm:prSet presAssocID="{034380E3-18D0-4B84-80EC-423DFA86AB6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A92CA-AF5C-45D1-BC8A-547E61C7CE51}" type="pres">
      <dgm:prSet presAssocID="{034380E3-18D0-4B84-80EC-423DFA86AB63}" presName="invisiNode" presStyleLbl="node1" presStyleIdx="2" presStyleCnt="3"/>
      <dgm:spPr/>
    </dgm:pt>
    <dgm:pt modelId="{B7B4FA58-598B-4D08-BE8E-57FD76CA8397}" type="pres">
      <dgm:prSet presAssocID="{034380E3-18D0-4B84-80EC-423DFA86AB63}" presName="imagNode" presStyleLbl="fgImgPlace1" presStyleIdx="2" presStyleCnt="3"/>
      <dgm:spPr>
        <a:blipFill dpi="0" rotWithShape="1">
          <a:blip xmlns:r="http://schemas.openxmlformats.org/officeDocument/2006/relationships" r:embed="rId3">
            <a:extLst/>
          </a:blip>
          <a:srcRect/>
          <a:stretch>
            <a:fillRect t="1000" b="-17000"/>
          </a:stretch>
        </a:blipFill>
      </dgm:spPr>
      <dgm:t>
        <a:bodyPr/>
        <a:lstStyle/>
        <a:p>
          <a:endParaRPr lang="ru-RU"/>
        </a:p>
      </dgm:t>
    </dgm:pt>
  </dgm:ptLst>
  <dgm:cxnLst>
    <dgm:cxn modelId="{724D53FE-0960-4C35-AA7E-69B501F908C6}" srcId="{CAE72BA0-3651-4E79-B73E-08E10D3E2EE8}" destId="{034380E3-18D0-4B84-80EC-423DFA86AB63}" srcOrd="2" destOrd="0" parTransId="{73AB879A-4C9D-48F6-9A03-B69F45680447}" sibTransId="{B979CA44-8296-4E0A-A905-6F883CA8E8DC}"/>
    <dgm:cxn modelId="{1D70F53F-8442-4869-B6A3-7205A246E0A5}" type="presOf" srcId="{42254ACA-BC6C-4F56-B780-53B65169F10E}" destId="{4295DA80-F2E1-46BE-A1D1-4465DDA2B857}" srcOrd="0" destOrd="0" presId="urn:microsoft.com/office/officeart/2005/8/layout/hList7#2"/>
    <dgm:cxn modelId="{58DD6399-E668-4BF3-80A5-C8DAC2E1F54B}" srcId="{CAE72BA0-3651-4E79-B73E-08E10D3E2EE8}" destId="{AF36E954-A300-4C1D-8C93-F7665FD7FAFB}" srcOrd="1" destOrd="0" parTransId="{7AD4F00B-DC2D-41A2-993D-5D7379CFE714}" sibTransId="{CAC53BB0-44F0-48D9-B9F8-3C0D8FC16DEC}"/>
    <dgm:cxn modelId="{A43C3415-7718-4B9B-BC78-49124026C799}" type="presOf" srcId="{CAC53BB0-44F0-48D9-B9F8-3C0D8FC16DEC}" destId="{11052E54-35EB-4C3C-9BAF-198917FB16B8}" srcOrd="0" destOrd="0" presId="urn:microsoft.com/office/officeart/2005/8/layout/hList7#2"/>
    <dgm:cxn modelId="{99C2ACC9-9B82-4751-AFB2-F7DD104CF761}" type="presOf" srcId="{034380E3-18D0-4B84-80EC-423DFA86AB63}" destId="{D2726FDE-E6F1-4D7C-A2E6-24B4F1F8E954}" srcOrd="1" destOrd="0" presId="urn:microsoft.com/office/officeart/2005/8/layout/hList7#2"/>
    <dgm:cxn modelId="{83928083-6ED3-4208-9904-30900AEA8F8F}" type="presOf" srcId="{034380E3-18D0-4B84-80EC-423DFA86AB63}" destId="{6AC06060-FA5E-40E2-8AB1-4C8A20B48CBB}" srcOrd="0" destOrd="0" presId="urn:microsoft.com/office/officeart/2005/8/layout/hList7#2"/>
    <dgm:cxn modelId="{4F06543D-427F-4122-AED6-4AB056754EB1}" type="presOf" srcId="{CAE72BA0-3651-4E79-B73E-08E10D3E2EE8}" destId="{E5229FFA-2A10-4A0F-80B0-A07DD00759F9}" srcOrd="0" destOrd="0" presId="urn:microsoft.com/office/officeart/2005/8/layout/hList7#2"/>
    <dgm:cxn modelId="{7EA4AE7E-3D4E-418A-BAE6-B4077C389BA2}" type="presOf" srcId="{49C77B86-E78B-4829-B825-CA984A281CEE}" destId="{04691FB5-E4D1-4CDC-8504-2865740460CB}" srcOrd="1" destOrd="0" presId="urn:microsoft.com/office/officeart/2005/8/layout/hList7#2"/>
    <dgm:cxn modelId="{4CDD89F8-2116-4F08-83F7-876C6F4FFCF9}" type="presOf" srcId="{AF36E954-A300-4C1D-8C93-F7665FD7FAFB}" destId="{20744E40-0CBB-4100-BA19-413CBF8C9413}" srcOrd="1" destOrd="0" presId="urn:microsoft.com/office/officeart/2005/8/layout/hList7#2"/>
    <dgm:cxn modelId="{B6233D61-43FE-4E85-A7A8-711C6A24C904}" type="presOf" srcId="{AF36E954-A300-4C1D-8C93-F7665FD7FAFB}" destId="{E0B144E8-A7C5-4C6A-8B63-682B81786CC9}" srcOrd="0" destOrd="0" presId="urn:microsoft.com/office/officeart/2005/8/layout/hList7#2"/>
    <dgm:cxn modelId="{B761F206-67AE-468B-B785-69ECAE8C15F4}" srcId="{CAE72BA0-3651-4E79-B73E-08E10D3E2EE8}" destId="{49C77B86-E78B-4829-B825-CA984A281CEE}" srcOrd="0" destOrd="0" parTransId="{09F0C1D8-8B14-4C6B-B216-8099F02CE808}" sibTransId="{42254ACA-BC6C-4F56-B780-53B65169F10E}"/>
    <dgm:cxn modelId="{DCC8E221-E66C-4765-9BB9-DDE7802CBDF3}" type="presOf" srcId="{49C77B86-E78B-4829-B825-CA984A281CEE}" destId="{99B15B65-CE2D-4EB8-85CE-B64DC511CBA3}" srcOrd="0" destOrd="0" presId="urn:microsoft.com/office/officeart/2005/8/layout/hList7#2"/>
    <dgm:cxn modelId="{505C02B6-ECB9-432F-8E0B-A1394F1EAEBE}" type="presParOf" srcId="{E5229FFA-2A10-4A0F-80B0-A07DD00759F9}" destId="{6112A02E-CF1E-414E-862B-F7A922A33086}" srcOrd="0" destOrd="0" presId="urn:microsoft.com/office/officeart/2005/8/layout/hList7#2"/>
    <dgm:cxn modelId="{8C4547F9-2083-4A1C-A6E1-45D608C5A5F1}" type="presParOf" srcId="{E5229FFA-2A10-4A0F-80B0-A07DD00759F9}" destId="{77B4F9BC-BB27-4633-B65D-8F8BDB2B5481}" srcOrd="1" destOrd="0" presId="urn:microsoft.com/office/officeart/2005/8/layout/hList7#2"/>
    <dgm:cxn modelId="{A0BFF4B0-265D-4989-A481-4009A2C13F93}" type="presParOf" srcId="{77B4F9BC-BB27-4633-B65D-8F8BDB2B5481}" destId="{7F5B6015-CF67-4BB9-8029-6EE6D80E15E3}" srcOrd="0" destOrd="0" presId="urn:microsoft.com/office/officeart/2005/8/layout/hList7#2"/>
    <dgm:cxn modelId="{1B826AC9-3FB5-4E90-9094-147A9F3C2782}" type="presParOf" srcId="{7F5B6015-CF67-4BB9-8029-6EE6D80E15E3}" destId="{99B15B65-CE2D-4EB8-85CE-B64DC511CBA3}" srcOrd="0" destOrd="0" presId="urn:microsoft.com/office/officeart/2005/8/layout/hList7#2"/>
    <dgm:cxn modelId="{14104D41-EADA-4844-BB34-5B4E16317E15}" type="presParOf" srcId="{7F5B6015-CF67-4BB9-8029-6EE6D80E15E3}" destId="{04691FB5-E4D1-4CDC-8504-2865740460CB}" srcOrd="1" destOrd="0" presId="urn:microsoft.com/office/officeart/2005/8/layout/hList7#2"/>
    <dgm:cxn modelId="{19EAA4AE-08D3-4B59-B134-F593D1BFCFDE}" type="presParOf" srcId="{7F5B6015-CF67-4BB9-8029-6EE6D80E15E3}" destId="{BCF73A5F-2926-4377-9BD7-8FCB7EB625B2}" srcOrd="2" destOrd="0" presId="urn:microsoft.com/office/officeart/2005/8/layout/hList7#2"/>
    <dgm:cxn modelId="{1AE9CEDE-380C-478F-81AC-BF57E785580E}" type="presParOf" srcId="{7F5B6015-CF67-4BB9-8029-6EE6D80E15E3}" destId="{5358312A-4E1E-4A57-BACE-C02D6D897D3B}" srcOrd="3" destOrd="0" presId="urn:microsoft.com/office/officeart/2005/8/layout/hList7#2"/>
    <dgm:cxn modelId="{0411E4E5-6D60-489A-8B54-8F18427327E8}" type="presParOf" srcId="{77B4F9BC-BB27-4633-B65D-8F8BDB2B5481}" destId="{4295DA80-F2E1-46BE-A1D1-4465DDA2B857}" srcOrd="1" destOrd="0" presId="urn:microsoft.com/office/officeart/2005/8/layout/hList7#2"/>
    <dgm:cxn modelId="{10CAA5E6-1950-442F-9331-C3CA84F2FB27}" type="presParOf" srcId="{77B4F9BC-BB27-4633-B65D-8F8BDB2B5481}" destId="{857ABE44-4D9A-4F23-8358-9B0AFA9FC0C5}" srcOrd="2" destOrd="0" presId="urn:microsoft.com/office/officeart/2005/8/layout/hList7#2"/>
    <dgm:cxn modelId="{3956061D-B12D-4D74-ABC8-81082107A478}" type="presParOf" srcId="{857ABE44-4D9A-4F23-8358-9B0AFA9FC0C5}" destId="{E0B144E8-A7C5-4C6A-8B63-682B81786CC9}" srcOrd="0" destOrd="0" presId="urn:microsoft.com/office/officeart/2005/8/layout/hList7#2"/>
    <dgm:cxn modelId="{7FFCA29C-0483-4B17-BD7C-1B1512F3C1AF}" type="presParOf" srcId="{857ABE44-4D9A-4F23-8358-9B0AFA9FC0C5}" destId="{20744E40-0CBB-4100-BA19-413CBF8C9413}" srcOrd="1" destOrd="0" presId="urn:microsoft.com/office/officeart/2005/8/layout/hList7#2"/>
    <dgm:cxn modelId="{DB8AD8EA-BE0B-49B2-88D8-9E059CF99E23}" type="presParOf" srcId="{857ABE44-4D9A-4F23-8358-9B0AFA9FC0C5}" destId="{5AF3159C-6DEB-43F2-BC08-1CA7D3792D19}" srcOrd="2" destOrd="0" presId="urn:microsoft.com/office/officeart/2005/8/layout/hList7#2"/>
    <dgm:cxn modelId="{AA28E53F-5EA5-4E51-B834-26FDB37F4B55}" type="presParOf" srcId="{857ABE44-4D9A-4F23-8358-9B0AFA9FC0C5}" destId="{DB1AFCCD-C307-4F9B-A559-D3595BA9A641}" srcOrd="3" destOrd="0" presId="urn:microsoft.com/office/officeart/2005/8/layout/hList7#2"/>
    <dgm:cxn modelId="{0E3040A6-30CB-4267-BD88-1D9E182D8B61}" type="presParOf" srcId="{77B4F9BC-BB27-4633-B65D-8F8BDB2B5481}" destId="{11052E54-35EB-4C3C-9BAF-198917FB16B8}" srcOrd="3" destOrd="0" presId="urn:microsoft.com/office/officeart/2005/8/layout/hList7#2"/>
    <dgm:cxn modelId="{889951E5-A038-4239-BDC6-14B7714A7AE5}" type="presParOf" srcId="{77B4F9BC-BB27-4633-B65D-8F8BDB2B5481}" destId="{ED5502BD-CA0C-4BE9-84C9-BF4B83BAD792}" srcOrd="4" destOrd="0" presId="urn:microsoft.com/office/officeart/2005/8/layout/hList7#2"/>
    <dgm:cxn modelId="{42EC7810-66D3-4B52-B647-1317A4FDBA71}" type="presParOf" srcId="{ED5502BD-CA0C-4BE9-84C9-BF4B83BAD792}" destId="{6AC06060-FA5E-40E2-8AB1-4C8A20B48CBB}" srcOrd="0" destOrd="0" presId="urn:microsoft.com/office/officeart/2005/8/layout/hList7#2"/>
    <dgm:cxn modelId="{AB12D763-7B58-4537-AC2A-24254CEE3F87}" type="presParOf" srcId="{ED5502BD-CA0C-4BE9-84C9-BF4B83BAD792}" destId="{D2726FDE-E6F1-4D7C-A2E6-24B4F1F8E954}" srcOrd="1" destOrd="0" presId="urn:microsoft.com/office/officeart/2005/8/layout/hList7#2"/>
    <dgm:cxn modelId="{EC6045B9-3E97-4A1E-A71B-7D94C2E987EE}" type="presParOf" srcId="{ED5502BD-CA0C-4BE9-84C9-BF4B83BAD792}" destId="{BABA92CA-AF5C-45D1-BC8A-547E61C7CE51}" srcOrd="2" destOrd="0" presId="urn:microsoft.com/office/officeart/2005/8/layout/hList7#2"/>
    <dgm:cxn modelId="{BDBA1B02-8DC7-4613-B903-7BC32B16B26F}" type="presParOf" srcId="{ED5502BD-CA0C-4BE9-84C9-BF4B83BAD792}" destId="{B7B4FA58-598B-4D08-BE8E-57FD76CA8397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15B65-CE2D-4EB8-85CE-B64DC511CBA3}">
      <dsp:nvSpPr>
        <dsp:cNvPr id="0" name=""/>
        <dsp:cNvSpPr/>
      </dsp:nvSpPr>
      <dsp:spPr>
        <a:xfrm>
          <a:off x="0" y="0"/>
          <a:ext cx="2732826" cy="548724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Проектирова</a:t>
          </a:r>
          <a:r>
            <a:rPr lang="en-US" sz="2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26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ние</a:t>
          </a:r>
          <a:r>
            <a:rPr lang="ru-RU" sz="2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учебной деятельности</a:t>
          </a:r>
          <a:endParaRPr lang="ru-RU" sz="2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194898"/>
        <a:ext cx="2732826" cy="2194898"/>
      </dsp:txXfrm>
    </dsp:sp>
    <dsp:sp modelId="{5358312A-4E1E-4A57-BACE-C02D6D897D3B}">
      <dsp:nvSpPr>
        <dsp:cNvPr id="0" name=""/>
        <dsp:cNvSpPr/>
      </dsp:nvSpPr>
      <dsp:spPr>
        <a:xfrm>
          <a:off x="454543" y="329234"/>
          <a:ext cx="1827252" cy="1827252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/>
          </a:blip>
          <a:srcRect/>
          <a:stretch>
            <a:fillRect r="2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144E8-A7C5-4C6A-8B63-682B81786CC9}">
      <dsp:nvSpPr>
        <dsp:cNvPr id="0" name=""/>
        <dsp:cNvSpPr/>
      </dsp:nvSpPr>
      <dsp:spPr>
        <a:xfrm>
          <a:off x="2816567" y="0"/>
          <a:ext cx="2732826" cy="5487245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учебной деятельности</a:t>
          </a:r>
          <a:endParaRPr lang="ru-RU" sz="2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16567" y="2194898"/>
        <a:ext cx="2732826" cy="2194898"/>
      </dsp:txXfrm>
    </dsp:sp>
    <dsp:sp modelId="{DB1AFCCD-C307-4F9B-A559-D3595BA9A641}">
      <dsp:nvSpPr>
        <dsp:cNvPr id="0" name=""/>
        <dsp:cNvSpPr/>
      </dsp:nvSpPr>
      <dsp:spPr>
        <a:xfrm>
          <a:off x="3269354" y="329234"/>
          <a:ext cx="1827252" cy="1827252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/>
          </a:blip>
          <a:srcRect/>
          <a:stretch>
            <a:fillRect t="-2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06060-FA5E-40E2-8AB1-4C8A20B48CBB}">
      <dsp:nvSpPr>
        <dsp:cNvPr id="0" name=""/>
        <dsp:cNvSpPr/>
      </dsp:nvSpPr>
      <dsp:spPr>
        <a:xfrm>
          <a:off x="5631378" y="0"/>
          <a:ext cx="2732826" cy="548724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Управление учебной деятельностью</a:t>
          </a:r>
          <a:endParaRPr lang="ru-RU" sz="2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31378" y="2194898"/>
        <a:ext cx="2732826" cy="2194898"/>
      </dsp:txXfrm>
    </dsp:sp>
    <dsp:sp modelId="{B7B4FA58-598B-4D08-BE8E-57FD76CA8397}">
      <dsp:nvSpPr>
        <dsp:cNvPr id="0" name=""/>
        <dsp:cNvSpPr/>
      </dsp:nvSpPr>
      <dsp:spPr>
        <a:xfrm>
          <a:off x="6084165" y="329234"/>
          <a:ext cx="1827252" cy="1827252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/>
          </a:blip>
          <a:srcRect/>
          <a:stretch>
            <a:fillRect t="1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2A02E-CF1E-414E-862B-F7A922A33086}">
      <dsp:nvSpPr>
        <dsp:cNvPr id="0" name=""/>
        <dsp:cNvSpPr/>
      </dsp:nvSpPr>
      <dsp:spPr>
        <a:xfrm>
          <a:off x="334638" y="4389796"/>
          <a:ext cx="7696684" cy="823086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E6662-FC70-4694-BFDD-685212750531}" type="datetimeFigureOut">
              <a:rPr lang="ru-RU" smtClean="0"/>
              <a:t>03.03.2015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79A63-A70D-411E-B725-8567702BE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3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9DD695D-33DC-440F-A4B8-93D3247C41A0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5536" cy="4115139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35D9D7-96AA-4ECB-ADAD-882CCCC4F34A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E60C1D-CD39-4C65-863F-90A19F420E32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F63BCF-4805-4F32-A1DC-14C1A119B33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56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62" y="1571612"/>
            <a:ext cx="906222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Системно –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деятельностный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одход как основа в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проекти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  <a:p>
            <a:pPr algn="ctr"/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овании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урока по ФГОС.        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Оценка  УУД.                           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738798"/>
          </a:xfrm>
        </p:spPr>
        <p:txBody>
          <a:bodyPr>
            <a:normAutofit/>
          </a:bodyPr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Роль учителя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587898"/>
              </p:ext>
            </p:extLst>
          </p:nvPr>
        </p:nvGraphicFramePr>
        <p:xfrm>
          <a:off x="326363" y="1077323"/>
          <a:ext cx="8365961" cy="5487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uud-s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92075"/>
            <a:ext cx="917416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6492875"/>
            <a:ext cx="8966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1136650" y="269875"/>
            <a:ext cx="459581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>
                <a:solidFill>
                  <a:srgbClr val="FFD966"/>
                </a:solidFill>
                <a:latin typeface="Arial" charset="0"/>
              </a:rPr>
              <a:t>NỘI DUNG</a:t>
            </a: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6989763" y="6573838"/>
            <a:ext cx="21336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95000"/>
              </a:lnSpc>
            </a:pPr>
            <a:r>
              <a:rPr lang="ru-RU" sz="1700" i="1">
                <a:solidFill>
                  <a:srgbClr val="000000"/>
                </a:solidFill>
                <a:latin typeface="Arial" charset="0"/>
              </a:rPr>
              <a:t>1</a:t>
            </a:r>
            <a:endParaRPr lang="en-US" sz="1700" i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" name="Содержимое 9"/>
          <p:cNvPicPr>
            <a:picLocks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43000"/>
          </a:blip>
          <a:srcRect/>
          <a:stretch>
            <a:fillRect/>
          </a:stretch>
        </p:blipFill>
        <p:spPr bwMode="auto">
          <a:xfrm>
            <a:off x="251520" y="1340769"/>
            <a:ext cx="8640960" cy="52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0" y="0"/>
            <a:ext cx="9144000" cy="12906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82296" tIns="41148" rIns="82296" bIns="41148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Формировать и развивать УУД – значит: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87650"/>
            <a:ext cx="5378395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Критерии результативности урока</a:t>
            </a:r>
          </a:p>
          <a:p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1962" y="1475492"/>
            <a:ext cx="830168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1.Цели урока задаются с тенденцией передачи функции от учителя к ученику.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79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295" y="1844824"/>
            <a:ext cx="8337351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ru-RU" dirty="0" smtClean="0"/>
              <a:t>.Учитель систематически обучает детей осуществлять рефлексивное действие </a:t>
            </a:r>
          </a:p>
          <a:p>
            <a:r>
              <a:rPr lang="ru-RU" dirty="0" smtClean="0"/>
              <a:t>(оценивать свою готовность, обнаруживать незнание, находить причины затруднений и т.п.).</a:t>
            </a:r>
          </a:p>
          <a:p>
            <a:endParaRPr lang="ru-RU" dirty="0" smtClean="0"/>
          </a:p>
          <a:p>
            <a:r>
              <a:rPr lang="ru-RU" dirty="0" smtClean="0"/>
              <a:t>3. Используются разнообразные формы, методы и приёмы обучения , повышающие степень активности учащихся  в учебном процессе.</a:t>
            </a:r>
          </a:p>
          <a:p>
            <a:r>
              <a:rPr lang="ru-RU" dirty="0" smtClean="0"/>
              <a:t>4.Учитель владеет технологией диалога, обучает учащихся ставить  и адресовать вопросы.</a:t>
            </a:r>
          </a:p>
          <a:p>
            <a:endParaRPr lang="ru-RU" dirty="0" smtClean="0"/>
          </a:p>
          <a:p>
            <a:r>
              <a:rPr lang="ru-RU" dirty="0" smtClean="0"/>
              <a:t>5.Учитель эффективно ( адекватно цели урока) сочетает репродуктивную и проблемную формы обучения, учит детей работать по правилу и творчески.</a:t>
            </a:r>
          </a:p>
          <a:p>
            <a:endParaRPr lang="ru-RU" dirty="0" smtClean="0"/>
          </a:p>
          <a:p>
            <a:r>
              <a:rPr lang="ru-RU" dirty="0" smtClean="0"/>
              <a:t>6.На уроке задаются задачи и чёткие критерии самоконтроля и самооценки  (происходит специальное формирование контрольно-оценочной деятельности у обучающихся).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043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783410" cy="4801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7.Учитель добивается осмысления учебного материала всеми учащимися, используя для этого специальные приёмы.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8.Учитель  стремится оценивать реальное продвижение каждого ученика, поощряет и поддерживает минимальные успехи.</a:t>
            </a:r>
          </a:p>
          <a:p>
            <a:endParaRPr lang="ru-RU" dirty="0" smtClean="0"/>
          </a:p>
          <a:p>
            <a:r>
              <a:rPr lang="ru-RU" dirty="0" smtClean="0"/>
              <a:t>9.Учитель специально планирует коммуникативные задачи урока.</a:t>
            </a:r>
          </a:p>
          <a:p>
            <a:endParaRPr lang="ru-RU" dirty="0" smtClean="0"/>
          </a:p>
          <a:p>
            <a:r>
              <a:rPr lang="ru-RU" dirty="0" smtClean="0"/>
              <a:t>10.Учитель принимает и поощряет выражаемую учеником собственную позицию, иное мнение, обучает корректным  формам их выражения.</a:t>
            </a:r>
          </a:p>
          <a:p>
            <a:endParaRPr lang="ru-RU" dirty="0" smtClean="0"/>
          </a:p>
          <a:p>
            <a:r>
              <a:rPr lang="ru-RU" dirty="0" smtClean="0"/>
              <a:t>11.Стиль, тон отношений, задаваемые на уроке, создают атмосферу сотрудничества, сотворчества, психологического комфорта.</a:t>
            </a:r>
          </a:p>
          <a:p>
            <a:endParaRPr lang="ru-RU" dirty="0" smtClean="0"/>
          </a:p>
          <a:p>
            <a:r>
              <a:rPr lang="ru-RU" dirty="0" smtClean="0"/>
              <a:t>12.На уроке осуществляется глубокое личностное воздействие « учитель – </a:t>
            </a:r>
          </a:p>
          <a:p>
            <a:r>
              <a:rPr lang="ru-RU" dirty="0"/>
              <a:t>у</a:t>
            </a:r>
            <a:r>
              <a:rPr lang="ru-RU" dirty="0" smtClean="0"/>
              <a:t>ченик» ( через отношения, совместную деятельность и т.д.)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60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60350"/>
            <a:ext cx="5834063" cy="5616575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ru-RU" b="1" smtClean="0">
                <a:solidFill>
                  <a:srgbClr val="FF0000"/>
                </a:solidFill>
                <a:latin typeface="Arial Black" pitchFamily="34" charset="0"/>
              </a:rPr>
              <a:t>ФГОС</a:t>
            </a:r>
            <a:r>
              <a:rPr lang="ru-RU" b="1" smtClean="0">
                <a:solidFill>
                  <a:srgbClr val="000066"/>
                </a:solidFill>
                <a:latin typeface="Arial Black" pitchFamily="34" charset="0"/>
              </a:rPr>
              <a:t/>
            </a:r>
            <a:br>
              <a:rPr lang="ru-RU" b="1" smtClean="0">
                <a:solidFill>
                  <a:srgbClr val="000066"/>
                </a:solidFill>
                <a:latin typeface="Arial Black" pitchFamily="34" charset="0"/>
              </a:rPr>
            </a:br>
            <a:r>
              <a:rPr lang="ru-RU" b="1" smtClean="0">
                <a:solidFill>
                  <a:srgbClr val="000066"/>
                </a:solidFill>
                <a:latin typeface="Arial Black" pitchFamily="34" charset="0"/>
              </a:rPr>
              <a:t>Оценка процесса достижения предметных, метапредметных, личностных</a:t>
            </a:r>
            <a:r>
              <a:rPr lang="ru-RU" b="1" u="sng" smtClean="0">
                <a:solidFill>
                  <a:srgbClr val="000066"/>
                </a:solidFill>
                <a:latin typeface="Arial Black" pitchFamily="34" charset="0"/>
              </a:rPr>
              <a:t> </a:t>
            </a:r>
            <a:r>
              <a:rPr lang="ru-RU" b="1" smtClean="0">
                <a:solidFill>
                  <a:srgbClr val="000066"/>
                </a:solidFill>
                <a:latin typeface="Arial Black" pitchFamily="34" charset="0"/>
              </a:rPr>
              <a:t>результатов</a:t>
            </a:r>
            <a:endParaRPr lang="ru-RU" smtClean="0">
              <a:solidFill>
                <a:srgbClr val="000066"/>
              </a:solidFill>
              <a:latin typeface="Arial Black" pitchFamily="34" charset="0"/>
            </a:endParaRPr>
          </a:p>
        </p:txBody>
      </p:sp>
      <p:pic>
        <p:nvPicPr>
          <p:cNvPr id="6" name="Picture 5" descr="examen_logo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60350"/>
            <a:ext cx="2879725" cy="5953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Галина\Desktop\картинки с шаттерстока\shutterstock_764513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628775"/>
            <a:ext cx="295275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b="1" dirty="0" err="1" smtClean="0">
                <a:solidFill>
                  <a:schemeClr val="tx1"/>
                </a:solidFill>
                <a:latin typeface="Arial Black" pitchFamily="34" charset="0"/>
              </a:rPr>
              <a:t>Метапредметные</a:t>
            </a:r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 образовательные результаты</a:t>
            </a:r>
            <a:endParaRPr lang="ru-RU" sz="28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785225" cy="532765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latin typeface="Arial Black" pitchFamily="34" charset="0"/>
              </a:rPr>
              <a:t>       К таким  результатам  можно отнести сформированность у ученика следующих областей культуры</a:t>
            </a:r>
            <a:r>
              <a:rPr lang="ru-RU" smtClean="0"/>
              <a:t>:</a:t>
            </a:r>
            <a:endParaRPr lang="ru-RU" smtClean="0">
              <a:solidFill>
                <a:schemeClr val="folHlink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0825" y="5373688"/>
          <a:ext cx="8640960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6106"/>
                <a:gridCol w="2454534"/>
                <a:gridCol w="2880320"/>
              </a:tblGrid>
              <a:tr h="1296144">
                <a:tc>
                  <a:txBody>
                    <a:bodyPr/>
                    <a:lstStyle/>
                    <a:p>
                      <a:pPr algn="ctr"/>
                      <a:endParaRPr lang="ru-RU" sz="2000" b="1" i="0" kern="1200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Исследовательская культура</a:t>
                      </a:r>
                      <a:endParaRPr lang="ru-RU" sz="2000" i="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0" kern="1200" dirty="0" smtClean="0">
                        <a:solidFill>
                          <a:srgbClr val="FF0000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i="0" kern="1200" dirty="0" smtClean="0">
                          <a:solidFill>
                            <a:srgbClr val="80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Проективная культура</a:t>
                      </a:r>
                      <a:endParaRPr lang="ru-RU" i="0" dirty="0">
                        <a:solidFill>
                          <a:srgbClr val="8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0" kern="1200" dirty="0" smtClean="0">
                        <a:solidFill>
                          <a:srgbClr val="FF0000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Коммуникативная культура</a:t>
                      </a:r>
                      <a:endParaRPr lang="ru-RU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 rot="18214885">
            <a:off x="2694782" y="3250406"/>
            <a:ext cx="239712" cy="2536825"/>
          </a:xfrm>
          <a:prstGeom prst="down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200759">
            <a:off x="1530350" y="4618038"/>
            <a:ext cx="5457825" cy="26193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403350" y="3860800"/>
            <a:ext cx="215900" cy="1152525"/>
          </a:xfrm>
          <a:prstGeom prst="downArrow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 flipH="1">
            <a:off x="1403350" y="3500438"/>
            <a:ext cx="360363" cy="3603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2" name="Picture 2" descr="C:\Users\Галина\Desktop\картинки с шаттерстока\shutterstock_86718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133600"/>
            <a:ext cx="3038475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Личностные результаты образования 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chemeClr val="folHlink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388" y="981075"/>
          <a:ext cx="8712968" cy="4629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232248"/>
                <a:gridCol w="4032448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Качества,</a:t>
                      </a:r>
                      <a:endParaRPr lang="ru-RU" sz="2400" i="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свойства,</a:t>
                      </a:r>
                      <a:endParaRPr lang="ru-RU" sz="2400" i="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особенности личности ученика,</a:t>
                      </a:r>
                      <a:endParaRPr lang="ru-RU" sz="2400" i="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806108">
                <a:tc gridSpan="3"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Arial Black" pitchFamily="34" charset="0"/>
                        </a:rPr>
                        <a:t>складывающиеся в ходе переживания им опыта своего участия в ситуациях образовательного процесса и влияющие на его систему ценностей и модели поведения</a:t>
                      </a:r>
                      <a:r>
                        <a:rPr lang="ru-RU" sz="2000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Arial Black" pitchFamily="34" charset="0"/>
                        </a:rPr>
                        <a:t>как в сегодняшней жизни, так и в будущем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Users\Галина\Desktop\картинки с шаттерстока\shutterstock_94994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068638"/>
            <a:ext cx="8713787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Arial Black" pitchFamily="34" charset="0"/>
              </a:rPr>
              <a:t>Система оценивания образовательных результатов</a:t>
            </a:r>
          </a:p>
          <a:p>
            <a:pPr eaLnBrk="1" hangingPunct="1"/>
            <a:endParaRPr lang="ru-RU" sz="6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0962" name="Picture 2" descr="C:\Users\Галина\Desktop\картинки с шаттерстока\shutterstock_74522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49500"/>
            <a:ext cx="91440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536" y="254322"/>
            <a:ext cx="8298631" cy="6603678"/>
            <a:chOff x="594" y="8997"/>
            <a:chExt cx="10591" cy="7154"/>
          </a:xfrm>
          <a:solidFill>
            <a:schemeClr val="bg1"/>
          </a:solidFill>
        </p:grpSpPr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2620" y="8997"/>
              <a:ext cx="6254" cy="702"/>
            </a:xfrm>
            <a:prstGeom prst="rect">
              <a:avLst/>
            </a:prstGeom>
            <a:grpFill/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lIns="94615" tIns="48895" rIns="94615" bIns="48895"/>
            <a:lstStyle/>
            <a:p>
              <a:pPr algn="ctr">
                <a:spcBef>
                  <a:spcPts val="1200"/>
                </a:spcBef>
                <a:spcAft>
                  <a:spcPts val="300"/>
                </a:spcAft>
                <a:defRPr/>
              </a:pPr>
              <a:r>
                <a:rPr lang="ru-RU" sz="2000" b="1" dirty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Индивидуально – личностные результаты</a:t>
              </a:r>
              <a:endParaRPr lang="ru-RU" sz="20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5994" y="9686"/>
              <a:ext cx="0" cy="345"/>
            </a:xfrm>
            <a:prstGeom prst="line">
              <a:avLst/>
            </a:prstGeom>
            <a:grpFill/>
            <a:ln w="762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1854" y="10031"/>
              <a:ext cx="8630" cy="0"/>
            </a:xfrm>
            <a:prstGeom prst="line">
              <a:avLst/>
            </a:prstGeom>
            <a:grpFill/>
            <a:ln w="762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1854" y="10031"/>
              <a:ext cx="0" cy="1080"/>
            </a:xfrm>
            <a:prstGeom prst="line">
              <a:avLst/>
            </a:prstGeom>
            <a:grpFill/>
            <a:ln w="762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10494" y="10031"/>
              <a:ext cx="0" cy="1080"/>
            </a:xfrm>
            <a:prstGeom prst="line">
              <a:avLst/>
            </a:prstGeom>
            <a:grpFill/>
            <a:ln w="762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617" y="10401"/>
              <a:ext cx="3125" cy="2496"/>
            </a:xfrm>
            <a:prstGeom prst="rect">
              <a:avLst/>
            </a:prstGeom>
            <a:grpFill/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lIns="94615" tIns="48895" rIns="94615" bIns="48895"/>
            <a:lstStyle/>
            <a:p>
              <a:pPr>
                <a:spcAft>
                  <a:spcPts val="1000"/>
                </a:spcAft>
                <a:defRPr/>
              </a:pPr>
              <a:r>
                <a:rPr lang="ru-RU" sz="1400" b="1" dirty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Оцениваемые результаты:</a:t>
              </a:r>
              <a:r>
                <a:rPr lang="ru-RU" sz="1400" dirty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 </a:t>
              </a:r>
              <a:r>
                <a:rPr lang="ru-RU" sz="1400" dirty="0">
                  <a:latin typeface="Arial Black" pitchFamily="34" charset="0"/>
                  <a:cs typeface="Arial" pitchFamily="34" charset="0"/>
                </a:rPr>
                <a:t>Предметные результаты.</a:t>
              </a:r>
            </a:p>
            <a:p>
              <a:pPr>
                <a:spcAft>
                  <a:spcPts val="1000"/>
                </a:spcAft>
                <a:defRPr/>
              </a:pPr>
              <a:r>
                <a:rPr lang="ru-RU" sz="1400" dirty="0" err="1">
                  <a:latin typeface="Arial Black" pitchFamily="34" charset="0"/>
                  <a:cs typeface="Arial" pitchFamily="34" charset="0"/>
                </a:rPr>
                <a:t>Метапредметные</a:t>
              </a:r>
              <a:r>
                <a:rPr lang="ru-RU" sz="1400" dirty="0">
                  <a:latin typeface="Arial Black" pitchFamily="34" charset="0"/>
                  <a:cs typeface="Arial" pitchFamily="34" charset="0"/>
                </a:rPr>
                <a:t> результаты.</a:t>
              </a:r>
            </a:p>
            <a:p>
              <a:pPr>
                <a:spcAft>
                  <a:spcPts val="1000"/>
                </a:spcAft>
                <a:defRPr/>
              </a:pPr>
              <a:r>
                <a:rPr lang="ru-RU" sz="1400" dirty="0">
                  <a:latin typeface="Arial Black" pitchFamily="34" charset="0"/>
                  <a:cs typeface="Arial" pitchFamily="34" charset="0"/>
                </a:rPr>
                <a:t>Достижения в различных сферах деятельности</a:t>
              </a: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7614" y="11111"/>
              <a:ext cx="3571" cy="1942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lIns="94615" tIns="48895" rIns="94615" bIns="48895"/>
            <a:lstStyle/>
            <a:p>
              <a:pPr>
                <a:spcAft>
                  <a:spcPts val="1000"/>
                </a:spcAft>
                <a:defRPr/>
              </a:pPr>
              <a:r>
                <a:rPr lang="ru-RU" sz="1400" b="1" dirty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</a:rPr>
                <a:t>Неоцениваемые результаты:</a:t>
              </a:r>
            </a:p>
            <a:p>
              <a:pPr>
                <a:spcAft>
                  <a:spcPts val="1000"/>
                </a:spcAft>
                <a:defRPr/>
              </a:pPr>
              <a:r>
                <a:rPr lang="ru-RU" sz="1400" dirty="0">
                  <a:latin typeface="Arial Black" pitchFamily="34" charset="0"/>
                  <a:cs typeface="Arial" pitchFamily="34" charset="0"/>
                </a:rPr>
                <a:t>Личностные качества.</a:t>
              </a:r>
            </a:p>
            <a:p>
              <a:pPr>
                <a:spcAft>
                  <a:spcPts val="1000"/>
                </a:spcAft>
                <a:defRPr/>
              </a:pPr>
              <a:r>
                <a:rPr lang="ru-RU" sz="1400" dirty="0">
                  <a:latin typeface="Arial Black" pitchFamily="34" charset="0"/>
                  <a:cs typeface="Arial" pitchFamily="34" charset="0"/>
                </a:rPr>
                <a:t>Ценностные ориентации.</a:t>
              </a:r>
            </a:p>
            <a:p>
              <a:pPr>
                <a:spcAft>
                  <a:spcPts val="1000"/>
                </a:spcAft>
                <a:defRPr/>
              </a:pPr>
              <a:r>
                <a:rPr lang="ru-RU" sz="1400" dirty="0">
                  <a:latin typeface="Arial Black" pitchFamily="34" charset="0"/>
                  <a:cs typeface="Arial" pitchFamily="34" charset="0"/>
                </a:rPr>
                <a:t>Профессиональный выбор</a:t>
              </a:r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1854" y="13091"/>
              <a:ext cx="3927" cy="0"/>
            </a:xfrm>
            <a:prstGeom prst="line">
              <a:avLst/>
            </a:prstGeom>
            <a:grpFill/>
            <a:ln w="762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5814" y="13091"/>
              <a:ext cx="0" cy="180"/>
            </a:xfrm>
            <a:prstGeom prst="line">
              <a:avLst/>
            </a:prstGeom>
            <a:grpFill/>
            <a:ln w="762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1811" y="12897"/>
              <a:ext cx="0" cy="516"/>
            </a:xfrm>
            <a:prstGeom prst="line">
              <a:avLst/>
            </a:prstGeom>
            <a:grpFill/>
            <a:ln w="762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594" y="13271"/>
              <a:ext cx="3699" cy="918"/>
            </a:xfrm>
            <a:prstGeom prst="rect">
              <a:avLst/>
            </a:prstGeom>
            <a:grpFill/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lIns="94615" tIns="48895" rIns="94615" bIns="48895"/>
            <a:lstStyle/>
            <a:p>
              <a:pPr>
                <a:spcAft>
                  <a:spcPts val="1000"/>
                </a:spcAft>
                <a:defRPr/>
              </a:pPr>
              <a:r>
                <a:rPr lang="ru-RU" sz="1400" dirty="0" err="1">
                  <a:latin typeface="Arial Black" pitchFamily="34" charset="0"/>
                  <a:cs typeface="Arial" pitchFamily="34" charset="0"/>
                </a:rPr>
                <a:t>Внутришкольная</a:t>
              </a:r>
              <a:r>
                <a:rPr lang="ru-RU" sz="1400" dirty="0">
                  <a:latin typeface="Arial Black" pitchFamily="34" charset="0"/>
                  <a:cs typeface="Arial" pitchFamily="34" charset="0"/>
                </a:rPr>
                <a:t> оценка</a:t>
              </a:r>
            </a:p>
          </p:txBody>
        </p:sp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5487" y="13271"/>
              <a:ext cx="5146" cy="900"/>
            </a:xfrm>
            <a:prstGeom prst="rect">
              <a:avLst/>
            </a:prstGeom>
            <a:grpFill/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lIns="94615" tIns="48895" rIns="94615" bIns="48895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400" dirty="0">
                  <a:latin typeface="Arial Black" pitchFamily="34" charset="0"/>
                  <a:cs typeface="Arial" pitchFamily="34" charset="0"/>
                </a:rPr>
                <a:t>Внешкольная оценка (олимпиады, конкурсы, выставки, соревнования, смотры)</a:t>
              </a:r>
            </a:p>
          </p:txBody>
        </p:sp>
        <p:sp>
          <p:nvSpPr>
            <p:cNvPr id="2063" name="Line 15"/>
            <p:cNvSpPr>
              <a:spLocks noChangeShapeType="1"/>
            </p:cNvSpPr>
            <p:nvPr/>
          </p:nvSpPr>
          <p:spPr bwMode="auto">
            <a:xfrm>
              <a:off x="1854" y="14171"/>
              <a:ext cx="0" cy="540"/>
            </a:xfrm>
            <a:prstGeom prst="line">
              <a:avLst/>
            </a:prstGeom>
            <a:grpFill/>
            <a:ln w="762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>
              <a:off x="1789" y="14386"/>
              <a:ext cx="3960" cy="0"/>
            </a:xfrm>
            <a:prstGeom prst="line">
              <a:avLst/>
            </a:prstGeom>
            <a:grpFill/>
            <a:ln w="762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5" name="Line 17"/>
            <p:cNvSpPr>
              <a:spLocks noChangeShapeType="1"/>
            </p:cNvSpPr>
            <p:nvPr/>
          </p:nvSpPr>
          <p:spPr bwMode="auto">
            <a:xfrm>
              <a:off x="5814" y="14531"/>
              <a:ext cx="0" cy="180"/>
            </a:xfrm>
            <a:prstGeom prst="line">
              <a:avLst/>
            </a:prstGeom>
            <a:grpFill/>
            <a:ln w="762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594" y="14711"/>
              <a:ext cx="2880" cy="1260"/>
            </a:xfrm>
            <a:prstGeom prst="rect">
              <a:avLst/>
            </a:prstGeom>
            <a:grpFill/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lIns="94615" tIns="48895" rIns="94615" bIns="48895"/>
            <a:lstStyle/>
            <a:p>
              <a:pPr>
                <a:spcAft>
                  <a:spcPts val="1000"/>
                </a:spcAft>
                <a:defRPr/>
              </a:pPr>
              <a:r>
                <a:rPr lang="ru-RU" sz="1400" dirty="0">
                  <a:solidFill>
                    <a:srgbClr val="C00000"/>
                  </a:solidFill>
                  <a:latin typeface="Arial Black" pitchFamily="34" charset="0"/>
                  <a:cs typeface="Arial" pitchFamily="34" charset="0"/>
                </a:rPr>
                <a:t>Формальная оценка по предмету (баллы, отметки)</a:t>
              </a:r>
            </a:p>
            <a:p>
              <a:pPr>
                <a:spcAft>
                  <a:spcPts val="1000"/>
                </a:spcAft>
                <a:defRPr/>
              </a:pPr>
              <a:r>
                <a:rPr lang="ru-RU" sz="1400" dirty="0">
                  <a:latin typeface="Arial Black" pitchFamily="34" charset="0"/>
                  <a:cs typeface="Arial" pitchFamily="34" charset="0"/>
                </a:rPr>
                <a:t>Оценка </a:t>
              </a:r>
              <a:r>
                <a:rPr lang="ru-RU" sz="1400" dirty="0" err="1">
                  <a:latin typeface="Arial Black" pitchFamily="34" charset="0"/>
                  <a:cs typeface="Arial" pitchFamily="34" charset="0"/>
                </a:rPr>
                <a:t>портфолио</a:t>
              </a:r>
              <a:endParaRPr lang="ru-RU" sz="1400" dirty="0"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4014" y="14542"/>
              <a:ext cx="5770" cy="1609"/>
            </a:xfrm>
            <a:prstGeom prst="rect">
              <a:avLst/>
            </a:prstGeom>
            <a:grpFill/>
            <a:ln w="6350">
              <a:solidFill>
                <a:srgbClr val="000000"/>
              </a:solidFill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lIns="94615" tIns="48895" rIns="94615" bIns="48895"/>
            <a:lstStyle/>
            <a:p>
              <a:pPr>
                <a:spcAft>
                  <a:spcPts val="1000"/>
                </a:spcAft>
                <a:defRPr/>
              </a:pPr>
              <a:r>
                <a:rPr lang="ru-RU" sz="1400" dirty="0">
                  <a:solidFill>
                    <a:srgbClr val="C00000"/>
                  </a:solidFill>
                  <a:latin typeface="Arial Black" pitchFamily="34" charset="0"/>
                  <a:cs typeface="Arial" pitchFamily="34" charset="0"/>
                </a:rPr>
                <a:t>Неформальная оценка (оценочные суждения)</a:t>
              </a:r>
            </a:p>
            <a:p>
              <a:pPr lvl="1">
                <a:buFont typeface="Symbol" pitchFamily="18" charset="2"/>
                <a:buChar char="·"/>
                <a:defRPr/>
              </a:pPr>
              <a:r>
                <a:rPr lang="ru-RU" sz="1400" dirty="0">
                  <a:latin typeface="Arial Black" pitchFamily="34" charset="0"/>
                  <a:cs typeface="Arial" pitchFamily="34" charset="0"/>
                </a:rPr>
                <a:t>Внешние эксперты</a:t>
              </a:r>
            </a:p>
            <a:p>
              <a:pPr lvl="1">
                <a:buFont typeface="Symbol" pitchFamily="18" charset="2"/>
                <a:buChar char="·"/>
                <a:defRPr/>
              </a:pPr>
              <a:r>
                <a:rPr lang="ru-RU" sz="1400" dirty="0">
                  <a:latin typeface="Arial Black" pitchFamily="34" charset="0"/>
                  <a:cs typeface="Arial" pitchFamily="34" charset="0"/>
                </a:rPr>
                <a:t>Педагогическая оценка</a:t>
              </a:r>
            </a:p>
            <a:p>
              <a:pPr lvl="1">
                <a:buFont typeface="Symbol" pitchFamily="18" charset="2"/>
                <a:buChar char="·"/>
                <a:defRPr/>
              </a:pPr>
              <a:r>
                <a:rPr lang="ru-RU" sz="1400" dirty="0">
                  <a:latin typeface="Arial Black" pitchFamily="34" charset="0"/>
                  <a:cs typeface="Arial" pitchFamily="34" charset="0"/>
                </a:rPr>
                <a:t>Оценка товарищей</a:t>
              </a:r>
            </a:p>
            <a:p>
              <a:pPr lvl="1">
                <a:buFont typeface="Symbol" pitchFamily="18" charset="2"/>
                <a:buChar char="·"/>
                <a:defRPr/>
              </a:pPr>
              <a:r>
                <a:rPr lang="ru-RU" sz="1400" dirty="0">
                  <a:latin typeface="Arial Black" pitchFamily="34" charset="0"/>
                  <a:cs typeface="Arial" pitchFamily="34" charset="0"/>
                </a:rPr>
                <a:t>Самооценка</a:t>
              </a:r>
            </a:p>
          </p:txBody>
        </p:sp>
      </p:grpSp>
      <p:sp>
        <p:nvSpPr>
          <p:cNvPr id="20" name="Равнобедренный треугольник 19"/>
          <p:cNvSpPr/>
          <p:nvPr/>
        </p:nvSpPr>
        <p:spPr>
          <a:xfrm>
            <a:off x="1116013" y="3716338"/>
            <a:ext cx="503237" cy="217487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6200000">
            <a:off x="4192588" y="3881438"/>
            <a:ext cx="503237" cy="255587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1116013" y="4941888"/>
            <a:ext cx="503237" cy="206375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6200000">
            <a:off x="4136232" y="5090319"/>
            <a:ext cx="503237" cy="206375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0800000">
            <a:off x="1116013" y="1484313"/>
            <a:ext cx="503237" cy="20796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0800000">
            <a:off x="7956550" y="1989138"/>
            <a:ext cx="503238" cy="207962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0" name="Picture 2" descr="C:\Users\Галина\Desktop\картинки с шаттерстока\shutterstock_78739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196975"/>
            <a:ext cx="2951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896286"/>
              </p:ext>
            </p:extLst>
          </p:nvPr>
        </p:nvGraphicFramePr>
        <p:xfrm>
          <a:off x="34957" y="18576"/>
          <a:ext cx="9144000" cy="685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Презентация" r:id="rId3" imgW="4570610" imgH="3427643" progId="PowerPoint.Show.12">
                  <p:embed/>
                </p:oleObj>
              </mc:Choice>
              <mc:Fallback>
                <p:oleObj name="Презентация" r:id="rId3" imgW="4570610" imgH="3427643" progId="PowerPoint.Show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7" y="18576"/>
                        <a:ext cx="9144000" cy="68572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9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4000" smtClean="0"/>
              <a:t> </a:t>
            </a:r>
            <a:r>
              <a:rPr lang="ru-RU" sz="2400" smtClean="0">
                <a:latin typeface="Arial Black" pitchFamily="34" charset="0"/>
              </a:rPr>
              <a:t>ГДЕ НАКАПЛИВАТЬ ОЦЕНКИ И ОТМЕТКИ?</a:t>
            </a:r>
            <a:r>
              <a:rPr lang="ru-RU" sz="4000" smtClean="0"/>
              <a:t> 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834063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ru-RU" sz="4000" b="1" dirty="0" smtClean="0"/>
              <a:t>    </a:t>
            </a:r>
            <a:r>
              <a:rPr lang="ru-RU" sz="1800" b="1" dirty="0" smtClean="0">
                <a:latin typeface="Arial Black" pitchFamily="34" charset="0"/>
              </a:rPr>
              <a:t>В таблицах образовательных результатов (предметных, </a:t>
            </a:r>
            <a:r>
              <a:rPr lang="ru-RU" sz="1800" b="1" dirty="0" err="1" smtClean="0">
                <a:latin typeface="Arial Black" pitchFamily="34" charset="0"/>
              </a:rPr>
              <a:t>метапредметных</a:t>
            </a:r>
            <a:r>
              <a:rPr lang="ru-RU" sz="1800" b="1" dirty="0" smtClean="0">
                <a:latin typeface="Arial Black" pitchFamily="34" charset="0"/>
              </a:rPr>
              <a:t>, личностных) и в «Портфеле достижений».</a:t>
            </a:r>
          </a:p>
          <a:p>
            <a:pPr>
              <a:buFontTx/>
              <a:buNone/>
            </a:pPr>
            <a:r>
              <a:rPr lang="ru-RU" sz="1800" b="1" dirty="0" smtClean="0">
                <a:latin typeface="Arial Black" pitchFamily="34" charset="0"/>
              </a:rPr>
              <a:t>Таблицы образовательных результатов </a:t>
            </a:r>
            <a:r>
              <a:rPr lang="ru-RU" sz="1800" dirty="0" smtClean="0">
                <a:latin typeface="Arial Black" pitchFamily="34" charset="0"/>
              </a:rPr>
              <a:t>составляются из перечня действий (умений), которыми должен и может овладеть ученик.</a:t>
            </a:r>
          </a:p>
          <a:p>
            <a:pPr>
              <a:buFontTx/>
              <a:buNone/>
            </a:pPr>
            <a:r>
              <a:rPr lang="ru-RU" sz="1800" dirty="0" smtClean="0">
                <a:latin typeface="Arial Black" pitchFamily="34" charset="0"/>
              </a:rPr>
              <a:t>Необходимы </a:t>
            </a:r>
            <a:r>
              <a:rPr lang="ru-RU" sz="1800" dirty="0" smtClean="0">
                <a:latin typeface="Arial Black" pitchFamily="34" charset="0"/>
              </a:rPr>
              <a:t>три группы таблиц:</a:t>
            </a:r>
          </a:p>
          <a:p>
            <a:pPr>
              <a:buFontTx/>
              <a:buNone/>
            </a:pPr>
            <a:r>
              <a:rPr lang="ru-RU" sz="1800" dirty="0" smtClean="0">
                <a:latin typeface="Arial Black" pitchFamily="34" charset="0"/>
              </a:rPr>
              <a:t>таблицы ПРЕДМЕТНЫХ результатов; </a:t>
            </a:r>
          </a:p>
          <a:p>
            <a:pPr>
              <a:buFontTx/>
              <a:buNone/>
            </a:pPr>
            <a:r>
              <a:rPr lang="ru-RU" sz="1800" dirty="0" smtClean="0">
                <a:latin typeface="Arial Black" pitchFamily="34" charset="0"/>
              </a:rPr>
              <a:t>таблицы МЕТАПРЕДМЕТНЫХ результатов;</a:t>
            </a:r>
          </a:p>
          <a:p>
            <a:pPr>
              <a:buFontTx/>
              <a:buNone/>
            </a:pPr>
            <a:r>
              <a:rPr lang="ru-RU" sz="1800" dirty="0" smtClean="0">
                <a:latin typeface="Arial Black" pitchFamily="34" charset="0"/>
              </a:rPr>
              <a:t>таблицы ЛИЧНОСТНЫХ </a:t>
            </a:r>
            <a:r>
              <a:rPr lang="ru-RU" sz="1800" dirty="0" err="1" smtClean="0">
                <a:latin typeface="Arial Black" pitchFamily="34" charset="0"/>
              </a:rPr>
              <a:t>неперсонифицированных</a:t>
            </a:r>
            <a:r>
              <a:rPr lang="ru-RU" sz="1800" dirty="0" smtClean="0">
                <a:latin typeface="Arial Black" pitchFamily="34" charset="0"/>
              </a:rPr>
              <a:t> результатов по классу. Она заполняется на основании не подписанных учениками диагностических работ. Результаты фиксируются в процентах </a:t>
            </a: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по классу в целом, а не по каждому отдельному ученику.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  <p:bldP spid="4608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268413"/>
            <a:ext cx="8856662" cy="5329237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ru-RU" sz="2000" dirty="0" smtClean="0">
                <a:latin typeface="Arial Black" pitchFamily="34" charset="0"/>
              </a:rPr>
              <a:t>Отметки заносятся в таблицы результатов: </a:t>
            </a:r>
            <a:endParaRPr lang="ru-RU" sz="2000" i="1" u="sng" dirty="0" smtClean="0">
              <a:latin typeface="Arial Black" pitchFamily="34" charset="0"/>
            </a:endParaRPr>
          </a:p>
          <a:p>
            <a:pPr>
              <a:buFontTx/>
              <a:buNone/>
            </a:pPr>
            <a:r>
              <a:rPr lang="ru-RU" sz="2000" i="1" u="sng" dirty="0" smtClean="0">
                <a:latin typeface="Arial Black" pitchFamily="34" charset="0"/>
              </a:rPr>
              <a:t>Обязательно (минимум): </a:t>
            </a:r>
            <a:endParaRPr lang="ru-RU" sz="2000" dirty="0" smtClean="0">
              <a:latin typeface="Arial Black" pitchFamily="34" charset="0"/>
            </a:endParaRPr>
          </a:p>
          <a:p>
            <a:pPr>
              <a:buFontTx/>
              <a:buNone/>
            </a:pPr>
            <a:r>
              <a:rPr lang="ru-RU" sz="2000" dirty="0" smtClean="0">
                <a:latin typeface="Arial Black" pitchFamily="34" charset="0"/>
              </a:rPr>
              <a:t>за </a:t>
            </a:r>
            <a:r>
              <a:rPr lang="ru-RU" sz="2000" dirty="0" err="1" smtClean="0">
                <a:latin typeface="Arial Black" pitchFamily="34" charset="0"/>
              </a:rPr>
              <a:t>метапредметные</a:t>
            </a:r>
            <a:r>
              <a:rPr lang="ru-RU" sz="2000" dirty="0" smtClean="0">
                <a:latin typeface="Arial Black" pitchFamily="34" charset="0"/>
              </a:rPr>
              <a:t> и личностные </a:t>
            </a:r>
            <a:r>
              <a:rPr lang="ru-RU" sz="2000" dirty="0" err="1" smtClean="0">
                <a:latin typeface="Arial Black" pitchFamily="34" charset="0"/>
              </a:rPr>
              <a:t>неперсонифицированные</a:t>
            </a:r>
            <a:r>
              <a:rPr lang="ru-RU" sz="2000" dirty="0" smtClean="0">
                <a:latin typeface="Arial Black" pitchFamily="34" charset="0"/>
              </a:rPr>
              <a:t> диагностические работы (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один раз в год – обязательно</a:t>
            </a:r>
            <a:r>
              <a:rPr lang="ru-RU" sz="2000" dirty="0" smtClean="0">
                <a:latin typeface="Arial Black" pitchFamily="34" charset="0"/>
              </a:rPr>
              <a:t>),</a:t>
            </a:r>
          </a:p>
          <a:p>
            <a:pPr>
              <a:buFontTx/>
              <a:buNone/>
            </a:pPr>
            <a:r>
              <a:rPr lang="ru-RU" sz="2000" dirty="0" smtClean="0">
                <a:latin typeface="Arial Black" pitchFamily="34" charset="0"/>
              </a:rPr>
              <a:t>за предметные контрольные работы (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один раз в четверть – обязательно</a:t>
            </a:r>
            <a:r>
              <a:rPr lang="ru-RU" sz="2000" dirty="0" smtClean="0">
                <a:latin typeface="Arial Black" pitchFamily="34" charset="0"/>
              </a:rPr>
              <a:t>).</a:t>
            </a:r>
            <a:endParaRPr lang="ru-RU" sz="2000" i="1" u="sng" dirty="0" smtClean="0">
              <a:latin typeface="Arial Black" pitchFamily="34" charset="0"/>
            </a:endParaRPr>
          </a:p>
          <a:p>
            <a:pPr>
              <a:buFontTx/>
              <a:buNone/>
            </a:pPr>
            <a:r>
              <a:rPr lang="ru-RU" sz="2000" i="1" u="sng" dirty="0" smtClean="0">
                <a:latin typeface="Arial Black" pitchFamily="34" charset="0"/>
              </a:rPr>
              <a:t>По желанию и возможностям учителя (максимум):</a:t>
            </a:r>
            <a:endParaRPr lang="ru-RU" sz="2000" dirty="0" smtClean="0">
              <a:latin typeface="Arial Black" pitchFamily="34" charset="0"/>
            </a:endParaRPr>
          </a:p>
          <a:p>
            <a:pPr>
              <a:buFontTx/>
              <a:buNone/>
            </a:pPr>
            <a:r>
              <a:rPr lang="ru-RU" sz="2000" dirty="0" smtClean="0">
                <a:latin typeface="Arial Black" pitchFamily="34" charset="0"/>
              </a:rPr>
              <a:t>   за любые другие задания (письменные или устные) –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от урока к уроку по решению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учителя и образовательного </a:t>
            </a:r>
          </a:p>
          <a:p>
            <a:pPr>
              <a:buFontTx/>
              <a:buNone/>
            </a:pP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учреждения. </a:t>
            </a:r>
          </a:p>
        </p:txBody>
      </p:sp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smtClean="0">
                <a:latin typeface="Arial Black" pitchFamily="34" charset="0"/>
              </a:rPr>
              <a:t>Группы результатов по методам оценивания</a:t>
            </a:r>
          </a:p>
        </p:txBody>
      </p:sp>
      <p:pic>
        <p:nvPicPr>
          <p:cNvPr id="47107" name="Picture 5" descr="shutterstock_731452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365625"/>
            <a:ext cx="3600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48017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b="1" dirty="0" smtClean="0">
                <a:latin typeface="Arial Black" pitchFamily="34" charset="0"/>
              </a:rPr>
              <a:t>Основные разделы «Портфеля достижений»: 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Arial Black" pitchFamily="34" charset="0"/>
              </a:rPr>
              <a:t>показатели предметных результатов (контрольные работы, данные из таблиц результатов, выборки проектных, творческих и других работ по разным предметам);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Arial Black" pitchFamily="34" charset="0"/>
              </a:rPr>
              <a:t>показатели </a:t>
            </a:r>
            <a:r>
              <a:rPr lang="ru-RU" sz="1800" dirty="0" err="1" smtClean="0">
                <a:latin typeface="Arial Black" pitchFamily="34" charset="0"/>
              </a:rPr>
              <a:t>метапредметных</a:t>
            </a:r>
            <a:r>
              <a:rPr lang="ru-RU" sz="1800" dirty="0" smtClean="0">
                <a:latin typeface="Arial Black" pitchFamily="34" charset="0"/>
              </a:rPr>
              <a:t> результатов;</a:t>
            </a:r>
          </a:p>
          <a:p>
            <a:pPr>
              <a:lnSpc>
                <a:spcPct val="80000"/>
              </a:lnSpc>
            </a:pPr>
            <a:r>
              <a:rPr lang="ru-RU" sz="1800" dirty="0" smtClean="0">
                <a:latin typeface="Arial Black" pitchFamily="34" charset="0"/>
              </a:rPr>
              <a:t>показатели личностных результатов (прежде всего во </a:t>
            </a:r>
            <a:r>
              <a:rPr lang="ru-RU" sz="1800" dirty="0" err="1" smtClean="0">
                <a:latin typeface="Arial Black" pitchFamily="34" charset="0"/>
              </a:rPr>
              <a:t>внеучебной</a:t>
            </a:r>
            <a:r>
              <a:rPr lang="ru-RU" sz="1800" dirty="0" smtClean="0">
                <a:latin typeface="Arial Black" pitchFamily="34" charset="0"/>
              </a:rPr>
              <a:t> деятельности).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>
                <a:latin typeface="Arial Black" pitchFamily="34" charset="0"/>
              </a:rPr>
              <a:t>       Пополнять «Портфель достижений» и оценивать его материалы должен </a:t>
            </a: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прежде всего ученик</a:t>
            </a:r>
            <a:r>
              <a:rPr lang="ru-RU" sz="1800" dirty="0" smtClean="0">
                <a:latin typeface="Arial Black" pitchFamily="34" charset="0"/>
              </a:rPr>
              <a:t>. Учитель же примерно раз в четверть пополняет лишь небольшую обязательную часть (после контрольных работ), а в остальном </a:t>
            </a:r>
            <a:r>
              <a:rPr lang="ru-RU" sz="1800" b="1" dirty="0" smtClean="0">
                <a:latin typeface="Arial Black" pitchFamily="34" charset="0"/>
                <a:sym typeface="Symbol" pitchFamily="18" charset="2"/>
              </a:rPr>
              <a:t></a:t>
            </a:r>
            <a:r>
              <a:rPr lang="ru-RU" sz="1800" dirty="0" smtClean="0">
                <a:latin typeface="Arial Black" pitchFamily="34" charset="0"/>
              </a:rPr>
              <a:t> обучает ученика порядку пополнения портфеля основным набором материалов и их оцениванию по качественной шкале: «нормально», «хорошо», «почти отлично», «отлично», «превосходно» </a:t>
            </a:r>
          </a:p>
        </p:txBody>
      </p:sp>
      <p:pic>
        <p:nvPicPr>
          <p:cNvPr id="49156" name="Picture 4" descr="shutterstock_986405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005263"/>
            <a:ext cx="5183188" cy="270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600" smtClean="0">
                <a:latin typeface="Arial Black" pitchFamily="34" charset="0"/>
              </a:rPr>
              <a:t>КОГДА СТАВИТЬ ОТМЕТКИ?</a:t>
            </a:r>
            <a:r>
              <a:rPr lang="ru-RU" sz="4000" smtClean="0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905500"/>
          </a:xfrm>
          <a:solidFill>
            <a:schemeClr val="bg1"/>
          </a:solidFill>
        </p:spPr>
        <p:txBody>
          <a:bodyPr/>
          <a:lstStyle/>
          <a:p>
            <a:r>
              <a:rPr lang="ru-RU" sz="2400" b="1" smtClean="0"/>
              <a:t>Текущие – по желанию, за тематические проверочные работы – обязательно. </a:t>
            </a:r>
            <a:endParaRPr lang="ru-RU" sz="2400" smtClean="0"/>
          </a:p>
          <a:p>
            <a:r>
              <a:rPr lang="ru-RU" sz="2400" smtClean="0"/>
              <a:t>За задачи, решённые</a:t>
            </a:r>
            <a:r>
              <a:rPr lang="ru-RU" sz="2400" b="1" smtClean="0"/>
              <a:t> при изучении новой темы,</a:t>
            </a:r>
            <a:r>
              <a:rPr lang="ru-RU" sz="2400" smtClean="0"/>
              <a:t> </a:t>
            </a:r>
            <a:r>
              <a:rPr lang="ru-RU" sz="2400" b="1" smtClean="0"/>
              <a:t>отметка </a:t>
            </a:r>
            <a:r>
              <a:rPr lang="ru-RU" sz="2400" smtClean="0"/>
              <a:t>ставится только</a:t>
            </a:r>
            <a:r>
              <a:rPr lang="ru-RU" sz="2400" b="1" smtClean="0"/>
              <a:t> по желанию ученика</a:t>
            </a:r>
            <a:r>
              <a:rPr lang="ru-RU" sz="2400" smtClean="0"/>
              <a:t>, так как он ещё овладевает умениями и знаниями темы и имеет право на ошибку.</a:t>
            </a:r>
          </a:p>
          <a:p>
            <a:r>
              <a:rPr lang="ru-RU" sz="2400" smtClean="0"/>
              <a:t>За каждую задачу</a:t>
            </a:r>
            <a:r>
              <a:rPr lang="ru-RU" sz="2400" b="1" smtClean="0"/>
              <a:t> проверочной (контрольной) работы </a:t>
            </a:r>
            <a:r>
              <a:rPr lang="ru-RU" sz="2400" smtClean="0"/>
              <a:t>по итогам темы</a:t>
            </a:r>
            <a:r>
              <a:rPr lang="ru-RU" sz="2400" b="1" smtClean="0"/>
              <a:t> отметка </a:t>
            </a:r>
            <a:r>
              <a:rPr lang="ru-RU" sz="2400" smtClean="0"/>
              <a:t>ставится </a:t>
            </a:r>
            <a:r>
              <a:rPr lang="ru-RU" sz="2400" b="1" smtClean="0"/>
              <a:t>всем ученикам</a:t>
            </a:r>
            <a:r>
              <a:rPr lang="ru-RU" sz="2400" smtClean="0"/>
              <a:t>, так как каждый должен показать, как он овладел умениями и знаниями по теме. Ученик не может</a:t>
            </a:r>
          </a:p>
          <a:p>
            <a:pPr>
              <a:buFontTx/>
              <a:buNone/>
            </a:pPr>
            <a:r>
              <a:rPr lang="ru-RU" sz="2400" smtClean="0"/>
              <a:t>   отказаться от выставления этой </a:t>
            </a:r>
          </a:p>
          <a:p>
            <a:pPr>
              <a:buFontTx/>
              <a:buNone/>
            </a:pPr>
            <a:r>
              <a:rPr lang="ru-RU" sz="2400" smtClean="0"/>
              <a:t>  отметки, но имеет</a:t>
            </a:r>
            <a:r>
              <a:rPr lang="ru-RU" sz="2400" b="1" smtClean="0"/>
              <a:t> право пересдать </a:t>
            </a:r>
          </a:p>
          <a:p>
            <a:pPr>
              <a:buFontTx/>
              <a:buNone/>
            </a:pPr>
            <a:r>
              <a:rPr lang="ru-RU" sz="2400" b="1" smtClean="0"/>
              <a:t>   </a:t>
            </a:r>
            <a:r>
              <a:rPr lang="ru-RU" sz="2400" smtClean="0"/>
              <a:t>хотя бы один раз.</a:t>
            </a:r>
          </a:p>
        </p:txBody>
      </p:sp>
      <p:pic>
        <p:nvPicPr>
          <p:cNvPr id="53252" name="Picture 4" descr="shutterstock_952392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462463"/>
            <a:ext cx="3048000" cy="2395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800" smtClean="0">
                <a:latin typeface="Arial Black" pitchFamily="34" charset="0"/>
              </a:rPr>
              <a:t>ПО КАКИМ КРИТЕРИЯМ ОЦЕНИВАТЬ?</a:t>
            </a:r>
            <a:r>
              <a:rPr lang="ru-RU" sz="4000" smtClean="0"/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688013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smtClean="0"/>
              <a:t>По признакам</a:t>
            </a:r>
            <a:r>
              <a:rPr lang="ru-RU" sz="1800" smtClean="0"/>
              <a:t> </a:t>
            </a:r>
            <a:r>
              <a:rPr lang="ru-RU" sz="1800" b="1" smtClean="0"/>
              <a:t>трёх уровней успешности.</a:t>
            </a:r>
          </a:p>
          <a:p>
            <a:pPr>
              <a:lnSpc>
                <a:spcPct val="80000"/>
              </a:lnSpc>
            </a:pPr>
            <a:r>
              <a:rPr lang="ru-RU" sz="1800" b="1" smtClean="0"/>
              <a:t>Необходимый уровень </a:t>
            </a:r>
            <a:r>
              <a:rPr lang="ru-RU" sz="1800" smtClean="0"/>
              <a:t>(базовый) </a:t>
            </a:r>
            <a:r>
              <a:rPr lang="ru-RU" sz="1800" b="1" smtClean="0"/>
              <a:t>– решение типовой задачи</a:t>
            </a:r>
            <a:r>
              <a:rPr lang="ru-RU" sz="1800" smtClean="0"/>
              <a:t>, подобной тем, что решали уже много раз, где требовались отработанные действия (раздел «Ученик научится» примерной программы) и усвоенные знания, (входящие в опорную систему знаний предмета в примерной программе).</a:t>
            </a:r>
            <a:r>
              <a:rPr lang="ru-RU" sz="1800" i="1" smtClean="0"/>
              <a:t> </a:t>
            </a:r>
            <a:r>
              <a:rPr lang="ru-RU" sz="1800" smtClean="0"/>
              <a:t>Это достаточно для продолжения образования, это возможно и </a:t>
            </a:r>
            <a:r>
              <a:rPr lang="ru-RU" sz="1800" i="1" smtClean="0"/>
              <a:t>необходимо всем</a:t>
            </a:r>
            <a:r>
              <a:rPr lang="ru-RU" sz="1800" smtClean="0"/>
              <a:t>. Качественные оценки </a:t>
            </a:r>
            <a:r>
              <a:rPr lang="ru-RU" sz="1800" b="1" smtClean="0">
                <a:sym typeface="Symbol" pitchFamily="18" charset="2"/>
              </a:rPr>
              <a:t></a:t>
            </a:r>
            <a:r>
              <a:rPr lang="ru-RU" sz="1800" smtClean="0"/>
              <a:t> </a:t>
            </a:r>
            <a:r>
              <a:rPr lang="ru-RU" sz="1800" b="1" smtClean="0"/>
              <a:t>«хорошо, но не отлично» </a:t>
            </a:r>
            <a:r>
              <a:rPr lang="ru-RU" sz="1800" smtClean="0"/>
              <a:t>или «нормально» (решение задачи с недочётами).</a:t>
            </a:r>
            <a:endParaRPr lang="ru-RU" sz="1800" b="1" smtClean="0"/>
          </a:p>
          <a:p>
            <a:pPr>
              <a:lnSpc>
                <a:spcPct val="80000"/>
              </a:lnSpc>
            </a:pPr>
            <a:r>
              <a:rPr lang="ru-RU" sz="1800" b="1" smtClean="0"/>
              <a:t>Повышенный уровень </a:t>
            </a:r>
            <a:r>
              <a:rPr lang="ru-RU" sz="1800" smtClean="0"/>
              <a:t>(программный)</a:t>
            </a:r>
            <a:r>
              <a:rPr lang="ru-RU" sz="1800" b="1" smtClean="0"/>
              <a:t> – решение нестандартной задачи</a:t>
            </a:r>
            <a:r>
              <a:rPr lang="ru-RU" sz="1800" smtClean="0"/>
              <a:t>, где потребовалось: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либо действие в новой, непривычной ситуации (в том числе действия из раздела «Ученик может научиться» примерной программы);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либо использование новых, усваиваемых в данный момент знаний (в том числе выходящих за рамки опорной системы знаний по предмету).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Умение действовать в нестандартной ситуации – это отличие от необходимого всем уровня. Качественные оценки: «</a:t>
            </a:r>
            <a:r>
              <a:rPr lang="ru-RU" sz="1800" b="1" smtClean="0"/>
              <a:t>отлично» </a:t>
            </a:r>
            <a:r>
              <a:rPr lang="ru-RU" sz="1800" smtClean="0"/>
              <a:t>или «почти отлично» (решение задачи с недочётами). </a:t>
            </a:r>
            <a:endParaRPr lang="ru-RU" sz="1800" b="1" smtClean="0"/>
          </a:p>
          <a:p>
            <a:pPr>
              <a:lnSpc>
                <a:spcPct val="80000"/>
              </a:lnSpc>
            </a:pPr>
            <a:r>
              <a:rPr lang="ru-RU" sz="1800" b="1" smtClean="0"/>
              <a:t>Максимальный</a:t>
            </a:r>
            <a:r>
              <a:rPr lang="ru-RU" sz="1800" smtClean="0"/>
              <a:t> </a:t>
            </a:r>
            <a:r>
              <a:rPr lang="ru-RU" sz="1800" b="1" smtClean="0"/>
              <a:t>уровень </a:t>
            </a:r>
            <a:r>
              <a:rPr lang="ru-RU" sz="1800" smtClean="0"/>
              <a:t>(НЕобязательный)</a:t>
            </a:r>
            <a:r>
              <a:rPr lang="ru-RU" sz="1800" b="1" smtClean="0"/>
              <a:t> </a:t>
            </a:r>
            <a:r>
              <a:rPr lang="ru-RU" sz="1800" b="1" smtClean="0">
                <a:sym typeface="Symbol" pitchFamily="18" charset="2"/>
              </a:rPr>
              <a:t></a:t>
            </a:r>
            <a:r>
              <a:rPr lang="ru-RU" sz="1800" b="1" smtClean="0"/>
              <a:t> решение не изучавшейся в классе «сверхзадачи»</a:t>
            </a:r>
            <a:r>
              <a:rPr lang="ru-RU" sz="1800" smtClean="0"/>
              <a:t>, для которой потребовались либо самостоятельно добытые, не изучавшиеся знания, либо новые, самостоятельно усвоенные умения и действия, требуемые на следующих ступенях образования. Это демонстрирует исключительные успехи отдельных учеников по отдельным темам сверх школьных требований. Качественная оценка </a:t>
            </a:r>
            <a:r>
              <a:rPr lang="ru-RU" sz="1800" b="1" smtClean="0">
                <a:sym typeface="Symbol" pitchFamily="18" charset="2"/>
              </a:rPr>
              <a:t></a:t>
            </a:r>
            <a:r>
              <a:rPr lang="ru-RU" sz="1800" smtClean="0"/>
              <a:t> </a:t>
            </a:r>
            <a:r>
              <a:rPr lang="ru-RU" sz="1800" b="1" smtClean="0"/>
              <a:t>«превосходно».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2400" smtClean="0">
                <a:latin typeface="Arial Black" pitchFamily="34" charset="0"/>
              </a:rPr>
              <a:t>КАК ОПРЕДЕЛЯТЬ ИТОГОВЫЕ ОЦЕНКИ?</a:t>
            </a:r>
            <a:r>
              <a:rPr lang="ru-RU" sz="4000" smtClean="0"/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688013"/>
          </a:xfrm>
          <a:solidFill>
            <a:schemeClr val="bg1"/>
          </a:solidFill>
        </p:spPr>
        <p:txBody>
          <a:bodyPr/>
          <a:lstStyle/>
          <a:p>
            <a:r>
              <a:rPr lang="ru-RU" sz="2000" b="1" smtClean="0">
                <a:latin typeface="Arial Black" pitchFamily="34" charset="0"/>
              </a:rPr>
              <a:t>Предметные четвертные оценки/отметки </a:t>
            </a:r>
            <a:r>
              <a:rPr lang="ru-RU" sz="2000" smtClean="0">
                <a:latin typeface="Arial Black" pitchFamily="34" charset="0"/>
              </a:rPr>
              <a:t>определяются по таблицам предметных результатов (среднее арифметическое баллов). </a:t>
            </a:r>
            <a:endParaRPr lang="ru-RU" sz="2000" b="1" smtClean="0">
              <a:latin typeface="Arial Black" pitchFamily="34" charset="0"/>
            </a:endParaRPr>
          </a:p>
          <a:p>
            <a:r>
              <a:rPr lang="ru-RU" sz="2000" b="1" smtClean="0">
                <a:latin typeface="Arial Black" pitchFamily="34" charset="0"/>
              </a:rPr>
              <a:t>Итоговая оценка – </a:t>
            </a:r>
            <a:r>
              <a:rPr lang="ru-RU" sz="2000" smtClean="0">
                <a:latin typeface="Arial Black" pitchFamily="34" charset="0"/>
              </a:rPr>
              <a:t>на основе всех положительных результатов, накопленных учеником в своем портфеле достижений, и на основе итоговой диагностики предметных и метапредметных результатов. </a:t>
            </a:r>
          </a:p>
        </p:txBody>
      </p:sp>
      <p:pic>
        <p:nvPicPr>
          <p:cNvPr id="55300" name="Picture 4" descr="shutterstock_1024621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573463"/>
            <a:ext cx="7561262" cy="286226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29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Содержимое 2"/>
          <p:cNvSpPr>
            <a:spLocks noGrp="1"/>
          </p:cNvSpPr>
          <p:nvPr>
            <p:ph idx="1"/>
          </p:nvPr>
        </p:nvSpPr>
        <p:spPr>
          <a:xfrm>
            <a:off x="142875" y="214313"/>
            <a:ext cx="8786813" cy="6429375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02" name="Picture 4" descr="C:\Users\Region\Desktop\картинки с шаттерстока\shutterstock_942461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4143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WordArt 4"/>
          <p:cNvSpPr>
            <a:spLocks noChangeArrowheads="1" noChangeShapeType="1" noTextEdit="1"/>
          </p:cNvSpPr>
          <p:nvPr/>
        </p:nvSpPr>
        <p:spPr bwMode="auto">
          <a:xfrm>
            <a:off x="611188" y="2924175"/>
            <a:ext cx="7921625" cy="3744913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Times New Roman"/>
                <a:cs typeface="Times New Roman"/>
              </a:rPr>
              <a:t>Удачи Вам, дорогие коллеги!</a:t>
            </a:r>
          </a:p>
        </p:txBody>
      </p:sp>
      <p:sp>
        <p:nvSpPr>
          <p:cNvPr id="51204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403350" y="6381750"/>
            <a:ext cx="7345363" cy="234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</a:t>
            </a:r>
            <a:endParaRPr lang="ru-RU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  <a:latin typeface="Arial Black" pitchFamily="34" charset="0"/>
              </a:rPr>
              <a:t>Литература:</a:t>
            </a:r>
            <a:r>
              <a:rPr lang="ru-RU" smtClean="0">
                <a:latin typeface="Arial Black" pitchFamily="34" charset="0"/>
              </a:rPr>
              <a:t> </a:t>
            </a:r>
          </a:p>
        </p:txBody>
      </p:sp>
      <p:sp>
        <p:nvSpPr>
          <p:cNvPr id="52226" name="TextBox 2"/>
          <p:cNvSpPr txBox="1">
            <a:spLocks noChangeArrowheads="1"/>
          </p:cNvSpPr>
          <p:nvPr/>
        </p:nvSpPr>
        <p:spPr bwMode="auto">
          <a:xfrm>
            <a:off x="468313" y="1196975"/>
            <a:ext cx="8207375" cy="566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200" dirty="0"/>
          </a:p>
          <a:p>
            <a:pPr algn="just">
              <a:spcAft>
                <a:spcPts val="600"/>
              </a:spcAft>
            </a:pPr>
            <a:r>
              <a:rPr lang="ru-RU" sz="1200" dirty="0">
                <a:latin typeface="Arial Black" pitchFamily="34" charset="0"/>
              </a:rPr>
              <a:t>1. </a:t>
            </a:r>
            <a:r>
              <a:rPr lang="ru-RU" sz="1200" dirty="0" err="1">
                <a:latin typeface="Arial Black" pitchFamily="34" charset="0"/>
              </a:rPr>
              <a:t>Мыследеятельностная</a:t>
            </a:r>
            <a:r>
              <a:rPr lang="ru-RU" sz="1200" dirty="0">
                <a:latin typeface="Arial Black" pitchFamily="34" charset="0"/>
              </a:rPr>
              <a:t> педагогика в старшей школе: </a:t>
            </a:r>
            <a:r>
              <a:rPr lang="ru-RU" sz="1200" dirty="0" err="1">
                <a:latin typeface="Arial Black" pitchFamily="34" charset="0"/>
              </a:rPr>
              <a:t>метапредметы</a:t>
            </a:r>
            <a:r>
              <a:rPr lang="ru-RU" sz="1200" dirty="0">
                <a:latin typeface="Arial Black" pitchFamily="34" charset="0"/>
              </a:rPr>
              <a:t>. — М., 2004.</a:t>
            </a:r>
          </a:p>
          <a:p>
            <a:pPr algn="just">
              <a:spcAft>
                <a:spcPts val="600"/>
              </a:spcAft>
            </a:pPr>
            <a:r>
              <a:rPr lang="ru-RU" sz="1200" dirty="0">
                <a:latin typeface="Arial Black" pitchFamily="34" charset="0"/>
              </a:rPr>
              <a:t>2. Громыко Ю. В. </a:t>
            </a:r>
            <a:r>
              <a:rPr lang="ru-RU" sz="1200" dirty="0" err="1">
                <a:latin typeface="Arial Black" pitchFamily="34" charset="0"/>
              </a:rPr>
              <a:t>Мыследеятельностная</a:t>
            </a:r>
            <a:r>
              <a:rPr lang="ru-RU" sz="1200" dirty="0">
                <a:latin typeface="Arial Black" pitchFamily="34" charset="0"/>
              </a:rPr>
              <a:t> педагогика (теоретико-практическое руководство по освоению высших образцов педагогического искусства). — Минск, 2000.</a:t>
            </a:r>
          </a:p>
          <a:p>
            <a:r>
              <a:rPr lang="ru-RU" sz="1200" dirty="0">
                <a:latin typeface="Arial Black" pitchFamily="34" charset="0"/>
              </a:rPr>
              <a:t>3. Мальцева О.Н. </a:t>
            </a:r>
            <a:r>
              <a:rPr lang="ru-RU" sz="1200" b="1" dirty="0">
                <a:latin typeface="Arial Black" pitchFamily="34" charset="0"/>
              </a:rPr>
              <a:t>Система оценки достижения планируемых результатов</a:t>
            </a:r>
            <a:endParaRPr lang="ru-RU" sz="1200" dirty="0">
              <a:latin typeface="Arial Black" pitchFamily="34" charset="0"/>
            </a:endParaRPr>
          </a:p>
          <a:p>
            <a:r>
              <a:rPr lang="ru-RU" sz="1200" b="1" dirty="0">
                <a:latin typeface="Arial Black" pitchFamily="34" charset="0"/>
              </a:rPr>
              <a:t>освоения основной образовательной программы основного общего образования по русскому языку</a:t>
            </a:r>
            <a:endParaRPr lang="ru-RU" sz="1200" dirty="0">
              <a:latin typeface="Arial Black" pitchFamily="34" charset="0"/>
            </a:endParaRPr>
          </a:p>
          <a:p>
            <a:pPr algn="just"/>
            <a:r>
              <a:rPr lang="ru-RU" sz="1200" dirty="0">
                <a:latin typeface="Arial Black" pitchFamily="34" charset="0"/>
              </a:rPr>
              <a:t>4. Фёдорова С.Ш. Развитие </a:t>
            </a:r>
            <a:r>
              <a:rPr lang="ru-RU" sz="1200" dirty="0" err="1">
                <a:latin typeface="Arial Black" pitchFamily="34" charset="0"/>
              </a:rPr>
              <a:t>метапредметной</a:t>
            </a:r>
            <a:r>
              <a:rPr lang="ru-RU" sz="1200" dirty="0">
                <a:latin typeface="Arial Black" pitchFamily="34" charset="0"/>
              </a:rPr>
              <a:t> компетентности через реализацию программы "Развитие исследовательской деятельности для основной общеобразовательной школы (1–9-е классы)</a:t>
            </a:r>
            <a:endParaRPr lang="ru-RU" sz="1200" u="sng" dirty="0">
              <a:latin typeface="Arial Black" pitchFamily="34" charset="0"/>
            </a:endParaRPr>
          </a:p>
          <a:p>
            <a:pPr algn="just"/>
            <a:r>
              <a:rPr lang="ru-RU" sz="1200" dirty="0">
                <a:latin typeface="Arial Black" pitchFamily="34" charset="0"/>
              </a:rPr>
              <a:t>5. Руденко</a:t>
            </a:r>
            <a:r>
              <a:rPr lang="ru-RU" sz="1200" b="1" dirty="0">
                <a:latin typeface="Arial Black" pitchFamily="34" charset="0"/>
              </a:rPr>
              <a:t> С. </a:t>
            </a:r>
            <a:r>
              <a:rPr lang="ru-RU" sz="1200" dirty="0">
                <a:latin typeface="Arial Black" pitchFamily="34" charset="0"/>
              </a:rPr>
              <a:t>«Жизнь на уроке должна стать подлинной, или </a:t>
            </a:r>
            <a:r>
              <a:rPr lang="ru-RU" sz="1200" dirty="0" err="1">
                <a:latin typeface="Arial Black" pitchFamily="34" charset="0"/>
              </a:rPr>
              <a:t>Метапредметный</a:t>
            </a:r>
            <a:r>
              <a:rPr lang="ru-RU" sz="1200" dirty="0">
                <a:latin typeface="Arial Black" pitchFamily="34" charset="0"/>
              </a:rPr>
              <a:t> подход в обучении и универсальные учебные действия»</a:t>
            </a:r>
          </a:p>
          <a:p>
            <a:pPr algn="just"/>
            <a:r>
              <a:rPr lang="ru-RU" sz="1200" dirty="0">
                <a:latin typeface="Arial Black" pitchFamily="34" charset="0"/>
              </a:rPr>
              <a:t>6.ГРОМЫКО Н. В., ПОЛОВКОВА М. В. «</a:t>
            </a:r>
            <a:r>
              <a:rPr lang="ru-RU" sz="1200" dirty="0" err="1">
                <a:latin typeface="Arial Black" pitchFamily="34" charset="0"/>
              </a:rPr>
              <a:t>Метапредметный</a:t>
            </a:r>
            <a:r>
              <a:rPr lang="ru-RU" sz="1200" dirty="0">
                <a:latin typeface="Arial Black" pitchFamily="34" charset="0"/>
              </a:rPr>
              <a:t> подход как ядро российского образования»</a:t>
            </a:r>
          </a:p>
          <a:p>
            <a:pPr algn="just"/>
            <a:r>
              <a:rPr lang="ru-RU" dirty="0">
                <a:latin typeface="Arial Black" pitchFamily="34" charset="0"/>
              </a:rPr>
              <a:t> </a:t>
            </a:r>
            <a:r>
              <a:rPr lang="ru-RU" dirty="0" smtClean="0">
                <a:latin typeface="Arial Black" pitchFamily="34" charset="0"/>
              </a:rPr>
              <a:t>Использованы слайды из презентаций </a:t>
            </a:r>
            <a:r>
              <a:rPr lang="ru-RU" dirty="0" err="1" smtClean="0">
                <a:latin typeface="Arial Black" pitchFamily="34" charset="0"/>
              </a:rPr>
              <a:t>О.М.Крайник</a:t>
            </a:r>
            <a:r>
              <a:rPr lang="ru-RU" dirty="0" smtClean="0">
                <a:latin typeface="Arial Black" pitchFamily="34" charset="0"/>
              </a:rPr>
              <a:t>, председателя краевого УМКО учителей русского языка и литературы, и </a:t>
            </a:r>
            <a:r>
              <a:rPr lang="ru-RU" dirty="0" err="1" smtClean="0">
                <a:latin typeface="Arial Black" pitchFamily="34" charset="0"/>
              </a:rPr>
              <a:t>Г.Т.Егораевой</a:t>
            </a:r>
            <a:r>
              <a:rPr lang="ru-RU" dirty="0" smtClean="0">
                <a:latin typeface="Arial Black" pitchFamily="34" charset="0"/>
              </a:rPr>
              <a:t>, ведущего специалиста издательства </a:t>
            </a:r>
            <a:r>
              <a:rPr lang="ru-RU" smtClean="0">
                <a:latin typeface="Arial Black" pitchFamily="34" charset="0"/>
              </a:rPr>
              <a:t>«Экзамен».</a:t>
            </a:r>
            <a:endParaRPr lang="ru-RU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 </a:t>
            </a:r>
            <a:endParaRPr lang="ru-RU" sz="1050" dirty="0"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Урок в контексте системно-                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похода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ru-RU" dirty="0" smtClean="0"/>
              <a:t>           </a:t>
            </a:r>
            <a:r>
              <a:rPr lang="en-US" dirty="0" smtClean="0"/>
              <a:t> </a:t>
            </a:r>
            <a:r>
              <a:rPr lang="ru-RU" dirty="0" smtClean="0"/>
              <a:t>Урок –</a:t>
            </a:r>
            <a:r>
              <a:rPr lang="en-US" dirty="0" smtClean="0"/>
              <a:t> </a:t>
            </a:r>
            <a:r>
              <a:rPr lang="ru-RU" dirty="0" smtClean="0"/>
              <a:t>это зеркало общей и педагоги-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ческой культуры учителя, мерило его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интеллектуального богатства, показа-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</a:t>
            </a:r>
            <a:r>
              <a:rPr lang="ru-RU" dirty="0" err="1" smtClean="0"/>
              <a:t>тель</a:t>
            </a:r>
            <a:r>
              <a:rPr lang="ru-RU" dirty="0" smtClean="0"/>
              <a:t> его кругозора, эрудиции.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</a:t>
            </a:r>
            <a:r>
              <a:rPr lang="ru-RU" dirty="0" err="1" smtClean="0"/>
              <a:t>В.А.Сухомлинский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1" y="3945355"/>
            <a:ext cx="2861870" cy="291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121461"/>
              </p:ext>
            </p:extLst>
          </p:nvPr>
        </p:nvGraphicFramePr>
        <p:xfrm>
          <a:off x="107504" y="-91086"/>
          <a:ext cx="8928992" cy="693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Презентация" r:id="rId3" imgW="3793376" imgH="2843839" progId="PowerPoint.Show.8">
                  <p:embed/>
                </p:oleObj>
              </mc:Choice>
              <mc:Fallback>
                <p:oleObj name="Презентация" r:id="rId3" imgW="3793376" imgH="2843839" progId="PowerPoint.Show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-91086"/>
                        <a:ext cx="8928992" cy="6932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4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Деятельности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40968"/>
            <a:ext cx="8686800" cy="96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340768"/>
            <a:ext cx="8596313" cy="474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898291" y="332656"/>
            <a:ext cx="8229600" cy="1143000"/>
          </a:xfrm>
        </p:spPr>
        <p:txBody>
          <a:bodyPr/>
          <a:lstStyle/>
          <a:p>
            <a:pPr eaLnBrk="1" hangingPunct="1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подход</a:t>
            </a:r>
          </a:p>
        </p:txBody>
      </p:sp>
      <p:sp>
        <p:nvSpPr>
          <p:cNvPr id="7172" name="Содержимое 4"/>
          <p:cNvSpPr>
            <a:spLocks noGrp="1"/>
          </p:cNvSpPr>
          <p:nvPr>
            <p:ph idx="1"/>
          </p:nvPr>
        </p:nvSpPr>
        <p:spPr>
          <a:xfrm>
            <a:off x="0" y="1928363"/>
            <a:ext cx="8687520" cy="419804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искать                                 думать                                 сотрудничать</a:t>
            </a:r>
          </a:p>
          <a:p>
            <a:pPr eaLnBrk="1" hangingPunct="1">
              <a:buFontTx/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приниматься за дело                         </a:t>
            </a:r>
          </a:p>
          <a:p>
            <a:pPr algn="r" eaLnBrk="1" hangingPunct="1">
              <a:buFontTx/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                  адаптироваться</a:t>
            </a:r>
          </a:p>
          <a:p>
            <a:pPr eaLnBrk="1" hangingPunct="1">
              <a:buFontTx/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572000" y="1071473"/>
            <a:ext cx="2643840" cy="11434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1643040" y="1071473"/>
            <a:ext cx="2856960" cy="11434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3641670" y="1928363"/>
            <a:ext cx="1715221" cy="1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071306" y="1214888"/>
            <a:ext cx="2572110" cy="22852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7" name="Picture 10" descr="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120" y="4143316"/>
            <a:ext cx="4142880" cy="242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 rot="16200000" flipH="1">
            <a:off x="4429272" y="1142201"/>
            <a:ext cx="3214417" cy="30729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32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18560" y="2405053"/>
            <a:ext cx="5018400" cy="3446282"/>
            <a:chOff x="1020" y="1515"/>
            <a:chExt cx="3161" cy="2171"/>
          </a:xfrm>
        </p:grpSpPr>
        <p:pic>
          <p:nvPicPr>
            <p:cNvPr id="820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0" y="1515"/>
              <a:ext cx="3101" cy="21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205" name="Text Box 3"/>
            <p:cNvSpPr txBox="1">
              <a:spLocks noChangeArrowheads="1"/>
            </p:cNvSpPr>
            <p:nvPr/>
          </p:nvSpPr>
          <p:spPr bwMode="auto">
            <a:xfrm>
              <a:off x="1080" y="1575"/>
              <a:ext cx="3101" cy="21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26881" y="-53285"/>
            <a:ext cx="8647200" cy="943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30" tIns="45715" rIns="91430" bIns="45715" anchor="ctr"/>
          <a:lstStyle/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Дидактические принципы деятельностного подхода</a:t>
            </a: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326880" y="2057977"/>
            <a:ext cx="2492640" cy="2209192"/>
          </a:xfrm>
          <a:prstGeom prst="ellipse">
            <a:avLst/>
          </a:prstGeom>
          <a:solidFill>
            <a:srgbClr val="E6B9B8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991" tIns="46795" rIns="89991" bIns="46795" anchor="ctr"/>
          <a:lstStyle/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endParaRPr lang="ru-RU" sz="300" b="1" dirty="0">
              <a:solidFill>
                <a:srgbClr val="FFFFFF"/>
              </a:solidFill>
            </a:endParaRP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целостного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представления о мире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единой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картины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мира </a:t>
            </a: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522720" y="4190840"/>
            <a:ext cx="2678400" cy="2210633"/>
          </a:xfrm>
          <a:prstGeom prst="ellipse">
            <a:avLst/>
          </a:prstGeom>
          <a:solidFill>
            <a:srgbClr val="E6B9B8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991" tIns="46795" rIns="89991" bIns="46795" anchor="ctr"/>
          <a:lstStyle/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непрерывности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преемственность между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всеми ступенями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обучения на уровне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методологии,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содержания и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методики</a:t>
            </a:r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3124800" y="4648808"/>
            <a:ext cx="2622240" cy="2209192"/>
          </a:xfrm>
          <a:prstGeom prst="ellipse">
            <a:avLst/>
          </a:prstGeom>
          <a:solidFill>
            <a:srgbClr val="E6B9B8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991" tIns="46795" rIns="89991" bIns="46795" anchor="ctr"/>
          <a:lstStyle/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минимакса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ученику предлагается 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содержание  образования по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максимальному уровню,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ученик усваивает это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содержание по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минимальному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уровню</a:t>
            </a:r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5813280" y="4648808"/>
            <a:ext cx="2874240" cy="2209192"/>
          </a:xfrm>
          <a:prstGeom prst="ellipse">
            <a:avLst/>
          </a:prstGeom>
          <a:solidFill>
            <a:srgbClr val="E6B9B8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991" tIns="46795" rIns="89991" bIns="46795" anchor="ctr"/>
          <a:lstStyle/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психологической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комфортности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снятие  </a:t>
            </a:r>
            <a:r>
              <a:rPr lang="ru-RU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стрессообразующих</a:t>
            </a:r>
            <a:endParaRPr lang="ru-RU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факторов  учебного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процесса, создание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доброжелательной 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атмосферы</a:t>
            </a:r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6171840" y="2285520"/>
            <a:ext cx="2645280" cy="2210632"/>
          </a:xfrm>
          <a:prstGeom prst="ellipse">
            <a:avLst/>
          </a:prstGeom>
          <a:solidFill>
            <a:srgbClr val="E6B9B8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991" tIns="46795" rIns="89991" bIns="46795" anchor="ctr"/>
          <a:lstStyle/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вариативности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развитие способности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систематическому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перебору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гипотез и выбору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оптимального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варианта</a:t>
            </a:r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4572000" y="685512"/>
            <a:ext cx="2361600" cy="2210633"/>
          </a:xfrm>
          <a:prstGeom prst="ellipse">
            <a:avLst/>
          </a:prstGeom>
          <a:solidFill>
            <a:srgbClr val="E6B9B8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991" tIns="46795" rIns="89991" bIns="46795" anchor="ctr"/>
          <a:lstStyle/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творчества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максимальная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ориентация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творческое начало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учебной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2210400" y="609184"/>
            <a:ext cx="2361600" cy="2210632"/>
          </a:xfrm>
          <a:prstGeom prst="ellipse">
            <a:avLst/>
          </a:prstGeom>
          <a:solidFill>
            <a:srgbClr val="E6B9B8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991" tIns="46795" rIns="89991" bIns="46795" anchor="ctr"/>
          <a:lstStyle/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самостоятельное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«открытие»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детьми </a:t>
            </a:r>
          </a:p>
          <a:p>
            <a:pPr algn="ctr">
              <a:tabLst>
                <a:tab pos="0" algn="l"/>
                <a:tab pos="446407" algn="l"/>
                <a:tab pos="895693" algn="l"/>
                <a:tab pos="1344980" algn="l"/>
                <a:tab pos="1794266" algn="l"/>
                <a:tab pos="2243553" algn="l"/>
                <a:tab pos="2692840" algn="l"/>
                <a:tab pos="3142126" algn="l"/>
                <a:tab pos="3591413" algn="l"/>
                <a:tab pos="4040700" algn="l"/>
                <a:tab pos="4489986" algn="l"/>
                <a:tab pos="4939273" algn="l"/>
                <a:tab pos="5388560" algn="l"/>
                <a:tab pos="5837846" algn="l"/>
                <a:tab pos="6287133" algn="l"/>
                <a:tab pos="6736419" algn="l"/>
                <a:tab pos="7185706" algn="l"/>
                <a:tab pos="7634993" algn="l"/>
                <a:tab pos="8084279" algn="l"/>
                <a:tab pos="8532126" algn="l"/>
                <a:tab pos="8981413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нового знания </a:t>
            </a:r>
          </a:p>
        </p:txBody>
      </p:sp>
      <p:sp>
        <p:nvSpPr>
          <p:cNvPr id="8203" name="Rectangle 12"/>
          <p:cNvSpPr>
            <a:spLocks noChangeArrowheads="1"/>
          </p:cNvSpPr>
          <p:nvPr/>
        </p:nvSpPr>
        <p:spPr bwMode="auto">
          <a:xfrm>
            <a:off x="2416321" y="2710365"/>
            <a:ext cx="4572000" cy="20147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2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7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2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6480" y="275069"/>
            <a:ext cx="8231040" cy="921697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Приемы, методы, технологии, соответствующие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деятельностному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подходу</a:t>
            </a:r>
          </a:p>
        </p:txBody>
      </p:sp>
      <p:grpSp>
        <p:nvGrpSpPr>
          <p:cNvPr id="2" name="Группа 4"/>
          <p:cNvGrpSpPr>
            <a:grpSpLocks noGrp="1"/>
          </p:cNvGrpSpPr>
          <p:nvPr/>
        </p:nvGrpSpPr>
        <p:grpSpPr>
          <a:xfrm>
            <a:off x="395536" y="1268760"/>
            <a:ext cx="8422101" cy="5328592"/>
            <a:chOff x="1730234" y="1486966"/>
            <a:chExt cx="5577296" cy="536885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3" name="Полилиния 22"/>
            <p:cNvSpPr/>
            <p:nvPr/>
          </p:nvSpPr>
          <p:spPr>
            <a:xfrm>
              <a:off x="3797349" y="3500267"/>
              <a:ext cx="1736404" cy="1549300"/>
            </a:xfrm>
            <a:custGeom>
              <a:avLst/>
              <a:gdLst>
                <a:gd name="connsiteX0" fmla="*/ 0 w 1549300"/>
                <a:gd name="connsiteY0" fmla="*/ 774650 h 1549300"/>
                <a:gd name="connsiteX1" fmla="*/ 226891 w 1549300"/>
                <a:gd name="connsiteY1" fmla="*/ 226890 h 1549300"/>
                <a:gd name="connsiteX2" fmla="*/ 774652 w 1549300"/>
                <a:gd name="connsiteY2" fmla="*/ 1 h 1549300"/>
                <a:gd name="connsiteX3" fmla="*/ 1322412 w 1549300"/>
                <a:gd name="connsiteY3" fmla="*/ 226892 h 1549300"/>
                <a:gd name="connsiteX4" fmla="*/ 1549301 w 1549300"/>
                <a:gd name="connsiteY4" fmla="*/ 774653 h 1549300"/>
                <a:gd name="connsiteX5" fmla="*/ 1322411 w 1549300"/>
                <a:gd name="connsiteY5" fmla="*/ 1322413 h 1549300"/>
                <a:gd name="connsiteX6" fmla="*/ 774650 w 1549300"/>
                <a:gd name="connsiteY6" fmla="*/ 1549303 h 1549300"/>
                <a:gd name="connsiteX7" fmla="*/ 226890 w 1549300"/>
                <a:gd name="connsiteY7" fmla="*/ 1322413 h 1549300"/>
                <a:gd name="connsiteX8" fmla="*/ 1 w 1549300"/>
                <a:gd name="connsiteY8" fmla="*/ 774652 h 1549300"/>
                <a:gd name="connsiteX9" fmla="*/ 0 w 1549300"/>
                <a:gd name="connsiteY9" fmla="*/ 774650 h 15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9300" h="1549300">
                  <a:moveTo>
                    <a:pt x="0" y="774650"/>
                  </a:moveTo>
                  <a:cubicBezTo>
                    <a:pt x="0" y="569200"/>
                    <a:pt x="81615" y="372165"/>
                    <a:pt x="226891" y="226890"/>
                  </a:cubicBezTo>
                  <a:cubicBezTo>
                    <a:pt x="372166" y="81615"/>
                    <a:pt x="569202" y="1"/>
                    <a:pt x="774652" y="1"/>
                  </a:cubicBezTo>
                  <a:cubicBezTo>
                    <a:pt x="980102" y="1"/>
                    <a:pt x="1177137" y="81616"/>
                    <a:pt x="1322412" y="226892"/>
                  </a:cubicBezTo>
                  <a:cubicBezTo>
                    <a:pt x="1467687" y="372167"/>
                    <a:pt x="1549301" y="569203"/>
                    <a:pt x="1549301" y="774653"/>
                  </a:cubicBezTo>
                  <a:cubicBezTo>
                    <a:pt x="1549301" y="980103"/>
                    <a:pt x="1467686" y="1177138"/>
                    <a:pt x="1322411" y="1322413"/>
                  </a:cubicBezTo>
                  <a:cubicBezTo>
                    <a:pt x="1177136" y="1467688"/>
                    <a:pt x="980100" y="1549303"/>
                    <a:pt x="774650" y="1549303"/>
                  </a:cubicBezTo>
                  <a:cubicBezTo>
                    <a:pt x="569200" y="1549303"/>
                    <a:pt x="372165" y="1467688"/>
                    <a:pt x="226890" y="1322413"/>
                  </a:cubicBezTo>
                  <a:cubicBezTo>
                    <a:pt x="81615" y="1177138"/>
                    <a:pt x="1" y="980102"/>
                    <a:pt x="1" y="774652"/>
                  </a:cubicBezTo>
                  <a:cubicBezTo>
                    <a:pt x="1" y="774651"/>
                    <a:pt x="0" y="774651"/>
                    <a:pt x="0" y="77465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44670" tIns="244670" rIns="244670" bIns="244670" spcCol="1270" anchor="ctr"/>
            <a:lstStyle/>
            <a:p>
              <a:pPr algn="ctr" defTabSz="62223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Деятельность</a:t>
              </a:r>
            </a:p>
          </p:txBody>
        </p:sp>
        <p:sp>
          <p:nvSpPr>
            <p:cNvPr id="24" name="Полилиния 23"/>
            <p:cNvSpPr/>
            <p:nvPr/>
          </p:nvSpPr>
          <p:spPr>
            <a:xfrm rot="16200000">
              <a:off x="4407983" y="2936704"/>
              <a:ext cx="328033" cy="526762"/>
            </a:xfrm>
            <a:custGeom>
              <a:avLst/>
              <a:gdLst>
                <a:gd name="connsiteX0" fmla="*/ 0 w 328033"/>
                <a:gd name="connsiteY0" fmla="*/ 105352 h 526762"/>
                <a:gd name="connsiteX1" fmla="*/ 164017 w 328033"/>
                <a:gd name="connsiteY1" fmla="*/ 105352 h 526762"/>
                <a:gd name="connsiteX2" fmla="*/ 164017 w 328033"/>
                <a:gd name="connsiteY2" fmla="*/ 0 h 526762"/>
                <a:gd name="connsiteX3" fmla="*/ 328033 w 328033"/>
                <a:gd name="connsiteY3" fmla="*/ 263381 h 526762"/>
                <a:gd name="connsiteX4" fmla="*/ 164017 w 328033"/>
                <a:gd name="connsiteY4" fmla="*/ 526762 h 526762"/>
                <a:gd name="connsiteX5" fmla="*/ 164017 w 328033"/>
                <a:gd name="connsiteY5" fmla="*/ 421410 h 526762"/>
                <a:gd name="connsiteX6" fmla="*/ 0 w 328033"/>
                <a:gd name="connsiteY6" fmla="*/ 421410 h 526762"/>
                <a:gd name="connsiteX7" fmla="*/ 0 w 328033"/>
                <a:gd name="connsiteY7" fmla="*/ 105352 h 52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33" h="526762">
                  <a:moveTo>
                    <a:pt x="0" y="105352"/>
                  </a:moveTo>
                  <a:lnTo>
                    <a:pt x="164017" y="105352"/>
                  </a:lnTo>
                  <a:lnTo>
                    <a:pt x="164017" y="0"/>
                  </a:lnTo>
                  <a:lnTo>
                    <a:pt x="328033" y="263381"/>
                  </a:lnTo>
                  <a:lnTo>
                    <a:pt x="164017" y="526762"/>
                  </a:lnTo>
                  <a:lnTo>
                    <a:pt x="164017" y="421410"/>
                  </a:lnTo>
                  <a:lnTo>
                    <a:pt x="0" y="421410"/>
                  </a:lnTo>
                  <a:lnTo>
                    <a:pt x="0" y="105352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105352" rIns="98410" bIns="105351" spcCol="1270" anchor="ctr"/>
            <a:lstStyle/>
            <a:p>
              <a:pPr algn="ctr" defTabSz="488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3874814" y="1486966"/>
              <a:ext cx="1394370" cy="1394370"/>
            </a:xfrm>
            <a:custGeom>
              <a:avLst/>
              <a:gdLst>
                <a:gd name="connsiteX0" fmla="*/ 0 w 1394370"/>
                <a:gd name="connsiteY0" fmla="*/ 697185 h 1394370"/>
                <a:gd name="connsiteX1" fmla="*/ 204201 w 1394370"/>
                <a:gd name="connsiteY1" fmla="*/ 204201 h 1394370"/>
                <a:gd name="connsiteX2" fmla="*/ 697186 w 1394370"/>
                <a:gd name="connsiteY2" fmla="*/ 1 h 1394370"/>
                <a:gd name="connsiteX3" fmla="*/ 1190170 w 1394370"/>
                <a:gd name="connsiteY3" fmla="*/ 204202 h 1394370"/>
                <a:gd name="connsiteX4" fmla="*/ 1394370 w 1394370"/>
                <a:gd name="connsiteY4" fmla="*/ 697187 h 1394370"/>
                <a:gd name="connsiteX5" fmla="*/ 1190169 w 1394370"/>
                <a:gd name="connsiteY5" fmla="*/ 1190171 h 1394370"/>
                <a:gd name="connsiteX6" fmla="*/ 697184 w 1394370"/>
                <a:gd name="connsiteY6" fmla="*/ 1394372 h 1394370"/>
                <a:gd name="connsiteX7" fmla="*/ 204200 w 1394370"/>
                <a:gd name="connsiteY7" fmla="*/ 1190171 h 1394370"/>
                <a:gd name="connsiteX8" fmla="*/ 0 w 1394370"/>
                <a:gd name="connsiteY8" fmla="*/ 697186 h 1394370"/>
                <a:gd name="connsiteX9" fmla="*/ 0 w 1394370"/>
                <a:gd name="connsiteY9" fmla="*/ 697185 h 139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4370" h="1394370">
                  <a:moveTo>
                    <a:pt x="0" y="697185"/>
                  </a:moveTo>
                  <a:cubicBezTo>
                    <a:pt x="0" y="512280"/>
                    <a:pt x="73454" y="334948"/>
                    <a:pt x="204201" y="204201"/>
                  </a:cubicBezTo>
                  <a:cubicBezTo>
                    <a:pt x="334949" y="73454"/>
                    <a:pt x="512281" y="1"/>
                    <a:pt x="697186" y="1"/>
                  </a:cubicBezTo>
                  <a:cubicBezTo>
                    <a:pt x="882091" y="1"/>
                    <a:pt x="1059423" y="73455"/>
                    <a:pt x="1190170" y="204202"/>
                  </a:cubicBezTo>
                  <a:cubicBezTo>
                    <a:pt x="1320917" y="334950"/>
                    <a:pt x="1394370" y="512282"/>
                    <a:pt x="1394370" y="697187"/>
                  </a:cubicBezTo>
                  <a:cubicBezTo>
                    <a:pt x="1394370" y="882092"/>
                    <a:pt x="1320917" y="1059424"/>
                    <a:pt x="1190169" y="1190171"/>
                  </a:cubicBezTo>
                  <a:cubicBezTo>
                    <a:pt x="1059421" y="1320919"/>
                    <a:pt x="882090" y="1394372"/>
                    <a:pt x="697184" y="1394372"/>
                  </a:cubicBezTo>
                  <a:cubicBezTo>
                    <a:pt x="512279" y="1394372"/>
                    <a:pt x="334947" y="1320919"/>
                    <a:pt x="204200" y="1190171"/>
                  </a:cubicBezTo>
                  <a:cubicBezTo>
                    <a:pt x="73453" y="1059423"/>
                    <a:pt x="-1" y="882091"/>
                    <a:pt x="0" y="697186"/>
                  </a:cubicBezTo>
                  <a:lnTo>
                    <a:pt x="0" y="697185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18171" tIns="218171" rIns="218171" bIns="218171" spcCol="1270" anchor="ctr"/>
            <a:lstStyle/>
            <a:p>
              <a:pPr algn="ctr" defTabSz="488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Проекты, исследования </a:t>
              </a:r>
            </a:p>
          </p:txBody>
        </p:sp>
        <p:sp>
          <p:nvSpPr>
            <p:cNvPr id="26" name="Полилиния 25"/>
            <p:cNvSpPr/>
            <p:nvPr/>
          </p:nvSpPr>
          <p:spPr>
            <a:xfrm rot="19285714">
              <a:off x="5248320" y="3341389"/>
              <a:ext cx="328033" cy="526762"/>
            </a:xfrm>
            <a:custGeom>
              <a:avLst/>
              <a:gdLst>
                <a:gd name="connsiteX0" fmla="*/ 0 w 328033"/>
                <a:gd name="connsiteY0" fmla="*/ 105352 h 526762"/>
                <a:gd name="connsiteX1" fmla="*/ 164017 w 328033"/>
                <a:gd name="connsiteY1" fmla="*/ 105352 h 526762"/>
                <a:gd name="connsiteX2" fmla="*/ 164017 w 328033"/>
                <a:gd name="connsiteY2" fmla="*/ 0 h 526762"/>
                <a:gd name="connsiteX3" fmla="*/ 328033 w 328033"/>
                <a:gd name="connsiteY3" fmla="*/ 263381 h 526762"/>
                <a:gd name="connsiteX4" fmla="*/ 164017 w 328033"/>
                <a:gd name="connsiteY4" fmla="*/ 526762 h 526762"/>
                <a:gd name="connsiteX5" fmla="*/ 164017 w 328033"/>
                <a:gd name="connsiteY5" fmla="*/ 421410 h 526762"/>
                <a:gd name="connsiteX6" fmla="*/ 0 w 328033"/>
                <a:gd name="connsiteY6" fmla="*/ 421410 h 526762"/>
                <a:gd name="connsiteX7" fmla="*/ 0 w 328033"/>
                <a:gd name="connsiteY7" fmla="*/ 105352 h 52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33" h="526762">
                  <a:moveTo>
                    <a:pt x="0" y="105352"/>
                  </a:moveTo>
                  <a:lnTo>
                    <a:pt x="164017" y="105352"/>
                  </a:lnTo>
                  <a:lnTo>
                    <a:pt x="164017" y="0"/>
                  </a:lnTo>
                  <a:lnTo>
                    <a:pt x="328033" y="263381"/>
                  </a:lnTo>
                  <a:lnTo>
                    <a:pt x="164017" y="526762"/>
                  </a:lnTo>
                  <a:lnTo>
                    <a:pt x="164017" y="421410"/>
                  </a:lnTo>
                  <a:lnTo>
                    <a:pt x="0" y="421410"/>
                  </a:lnTo>
                  <a:lnTo>
                    <a:pt x="0" y="105352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105352" rIns="98410" bIns="105351" spcCol="1270" anchor="ctr"/>
            <a:lstStyle/>
            <a:p>
              <a:pPr algn="ctr" defTabSz="488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5509441" y="2274160"/>
              <a:ext cx="1394370" cy="1394370"/>
            </a:xfrm>
            <a:custGeom>
              <a:avLst/>
              <a:gdLst>
                <a:gd name="connsiteX0" fmla="*/ 0 w 1394370"/>
                <a:gd name="connsiteY0" fmla="*/ 697185 h 1394370"/>
                <a:gd name="connsiteX1" fmla="*/ 204201 w 1394370"/>
                <a:gd name="connsiteY1" fmla="*/ 204201 h 1394370"/>
                <a:gd name="connsiteX2" fmla="*/ 697186 w 1394370"/>
                <a:gd name="connsiteY2" fmla="*/ 1 h 1394370"/>
                <a:gd name="connsiteX3" fmla="*/ 1190170 w 1394370"/>
                <a:gd name="connsiteY3" fmla="*/ 204202 h 1394370"/>
                <a:gd name="connsiteX4" fmla="*/ 1394370 w 1394370"/>
                <a:gd name="connsiteY4" fmla="*/ 697187 h 1394370"/>
                <a:gd name="connsiteX5" fmla="*/ 1190169 w 1394370"/>
                <a:gd name="connsiteY5" fmla="*/ 1190171 h 1394370"/>
                <a:gd name="connsiteX6" fmla="*/ 697184 w 1394370"/>
                <a:gd name="connsiteY6" fmla="*/ 1394372 h 1394370"/>
                <a:gd name="connsiteX7" fmla="*/ 204200 w 1394370"/>
                <a:gd name="connsiteY7" fmla="*/ 1190171 h 1394370"/>
                <a:gd name="connsiteX8" fmla="*/ 0 w 1394370"/>
                <a:gd name="connsiteY8" fmla="*/ 697186 h 1394370"/>
                <a:gd name="connsiteX9" fmla="*/ 0 w 1394370"/>
                <a:gd name="connsiteY9" fmla="*/ 697185 h 139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4370" h="1394370">
                  <a:moveTo>
                    <a:pt x="0" y="697185"/>
                  </a:moveTo>
                  <a:cubicBezTo>
                    <a:pt x="0" y="512280"/>
                    <a:pt x="73454" y="334948"/>
                    <a:pt x="204201" y="204201"/>
                  </a:cubicBezTo>
                  <a:cubicBezTo>
                    <a:pt x="334949" y="73454"/>
                    <a:pt x="512281" y="1"/>
                    <a:pt x="697186" y="1"/>
                  </a:cubicBezTo>
                  <a:cubicBezTo>
                    <a:pt x="882091" y="1"/>
                    <a:pt x="1059423" y="73455"/>
                    <a:pt x="1190170" y="204202"/>
                  </a:cubicBezTo>
                  <a:cubicBezTo>
                    <a:pt x="1320917" y="334950"/>
                    <a:pt x="1394370" y="512282"/>
                    <a:pt x="1394370" y="697187"/>
                  </a:cubicBezTo>
                  <a:cubicBezTo>
                    <a:pt x="1394370" y="882092"/>
                    <a:pt x="1320917" y="1059424"/>
                    <a:pt x="1190169" y="1190171"/>
                  </a:cubicBezTo>
                  <a:cubicBezTo>
                    <a:pt x="1059421" y="1320919"/>
                    <a:pt x="882090" y="1394372"/>
                    <a:pt x="697184" y="1394372"/>
                  </a:cubicBezTo>
                  <a:cubicBezTo>
                    <a:pt x="512279" y="1394372"/>
                    <a:pt x="334947" y="1320919"/>
                    <a:pt x="204200" y="1190171"/>
                  </a:cubicBezTo>
                  <a:cubicBezTo>
                    <a:pt x="73453" y="1059423"/>
                    <a:pt x="-1" y="882091"/>
                    <a:pt x="0" y="697186"/>
                  </a:cubicBezTo>
                  <a:lnTo>
                    <a:pt x="0" y="697185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18171" tIns="218171" rIns="218171" bIns="218171" spcCol="1270" anchor="ctr"/>
            <a:lstStyle/>
            <a:p>
              <a:pPr algn="ctr" defTabSz="488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Работа с таблицами</a:t>
              </a:r>
            </a:p>
          </p:txBody>
        </p:sp>
        <p:sp>
          <p:nvSpPr>
            <p:cNvPr id="28" name="Полилиния 27"/>
            <p:cNvSpPr/>
            <p:nvPr/>
          </p:nvSpPr>
          <p:spPr>
            <a:xfrm rot="771429">
              <a:off x="5455866" y="4250708"/>
              <a:ext cx="328033" cy="526762"/>
            </a:xfrm>
            <a:custGeom>
              <a:avLst/>
              <a:gdLst>
                <a:gd name="connsiteX0" fmla="*/ 0 w 328033"/>
                <a:gd name="connsiteY0" fmla="*/ 105352 h 526762"/>
                <a:gd name="connsiteX1" fmla="*/ 164017 w 328033"/>
                <a:gd name="connsiteY1" fmla="*/ 105352 h 526762"/>
                <a:gd name="connsiteX2" fmla="*/ 164017 w 328033"/>
                <a:gd name="connsiteY2" fmla="*/ 0 h 526762"/>
                <a:gd name="connsiteX3" fmla="*/ 328033 w 328033"/>
                <a:gd name="connsiteY3" fmla="*/ 263381 h 526762"/>
                <a:gd name="connsiteX4" fmla="*/ 164017 w 328033"/>
                <a:gd name="connsiteY4" fmla="*/ 526762 h 526762"/>
                <a:gd name="connsiteX5" fmla="*/ 164017 w 328033"/>
                <a:gd name="connsiteY5" fmla="*/ 421410 h 526762"/>
                <a:gd name="connsiteX6" fmla="*/ 0 w 328033"/>
                <a:gd name="connsiteY6" fmla="*/ 421410 h 526762"/>
                <a:gd name="connsiteX7" fmla="*/ 0 w 328033"/>
                <a:gd name="connsiteY7" fmla="*/ 105352 h 52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33" h="526762">
                  <a:moveTo>
                    <a:pt x="0" y="105352"/>
                  </a:moveTo>
                  <a:lnTo>
                    <a:pt x="164017" y="105352"/>
                  </a:lnTo>
                  <a:lnTo>
                    <a:pt x="164017" y="0"/>
                  </a:lnTo>
                  <a:lnTo>
                    <a:pt x="328033" y="263381"/>
                  </a:lnTo>
                  <a:lnTo>
                    <a:pt x="164017" y="526762"/>
                  </a:lnTo>
                  <a:lnTo>
                    <a:pt x="164017" y="421410"/>
                  </a:lnTo>
                  <a:lnTo>
                    <a:pt x="0" y="421410"/>
                  </a:lnTo>
                  <a:lnTo>
                    <a:pt x="0" y="105352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105351" rIns="98409" bIns="105352" spcCol="1270" anchor="ctr"/>
            <a:lstStyle/>
            <a:p>
              <a:pPr algn="ctr" defTabSz="488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5913160" y="4042971"/>
              <a:ext cx="1394370" cy="1394370"/>
            </a:xfrm>
            <a:custGeom>
              <a:avLst/>
              <a:gdLst>
                <a:gd name="connsiteX0" fmla="*/ 0 w 1394370"/>
                <a:gd name="connsiteY0" fmla="*/ 697185 h 1394370"/>
                <a:gd name="connsiteX1" fmla="*/ 204201 w 1394370"/>
                <a:gd name="connsiteY1" fmla="*/ 204201 h 1394370"/>
                <a:gd name="connsiteX2" fmla="*/ 697186 w 1394370"/>
                <a:gd name="connsiteY2" fmla="*/ 1 h 1394370"/>
                <a:gd name="connsiteX3" fmla="*/ 1190170 w 1394370"/>
                <a:gd name="connsiteY3" fmla="*/ 204202 h 1394370"/>
                <a:gd name="connsiteX4" fmla="*/ 1394370 w 1394370"/>
                <a:gd name="connsiteY4" fmla="*/ 697187 h 1394370"/>
                <a:gd name="connsiteX5" fmla="*/ 1190169 w 1394370"/>
                <a:gd name="connsiteY5" fmla="*/ 1190171 h 1394370"/>
                <a:gd name="connsiteX6" fmla="*/ 697184 w 1394370"/>
                <a:gd name="connsiteY6" fmla="*/ 1394372 h 1394370"/>
                <a:gd name="connsiteX7" fmla="*/ 204200 w 1394370"/>
                <a:gd name="connsiteY7" fmla="*/ 1190171 h 1394370"/>
                <a:gd name="connsiteX8" fmla="*/ 0 w 1394370"/>
                <a:gd name="connsiteY8" fmla="*/ 697186 h 1394370"/>
                <a:gd name="connsiteX9" fmla="*/ 0 w 1394370"/>
                <a:gd name="connsiteY9" fmla="*/ 697185 h 139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4370" h="1394370">
                  <a:moveTo>
                    <a:pt x="0" y="697185"/>
                  </a:moveTo>
                  <a:cubicBezTo>
                    <a:pt x="0" y="512280"/>
                    <a:pt x="73454" y="334948"/>
                    <a:pt x="204201" y="204201"/>
                  </a:cubicBezTo>
                  <a:cubicBezTo>
                    <a:pt x="334949" y="73454"/>
                    <a:pt x="512281" y="1"/>
                    <a:pt x="697186" y="1"/>
                  </a:cubicBezTo>
                  <a:cubicBezTo>
                    <a:pt x="882091" y="1"/>
                    <a:pt x="1059423" y="73455"/>
                    <a:pt x="1190170" y="204202"/>
                  </a:cubicBezTo>
                  <a:cubicBezTo>
                    <a:pt x="1320917" y="334950"/>
                    <a:pt x="1394370" y="512282"/>
                    <a:pt x="1394370" y="697187"/>
                  </a:cubicBezTo>
                  <a:cubicBezTo>
                    <a:pt x="1394370" y="882092"/>
                    <a:pt x="1320917" y="1059424"/>
                    <a:pt x="1190169" y="1190171"/>
                  </a:cubicBezTo>
                  <a:cubicBezTo>
                    <a:pt x="1059421" y="1320919"/>
                    <a:pt x="882090" y="1394372"/>
                    <a:pt x="697184" y="1394372"/>
                  </a:cubicBezTo>
                  <a:cubicBezTo>
                    <a:pt x="512279" y="1394372"/>
                    <a:pt x="334947" y="1320919"/>
                    <a:pt x="204200" y="1190171"/>
                  </a:cubicBezTo>
                  <a:cubicBezTo>
                    <a:pt x="73453" y="1059423"/>
                    <a:pt x="-1" y="882091"/>
                    <a:pt x="0" y="697186"/>
                  </a:cubicBezTo>
                  <a:lnTo>
                    <a:pt x="0" y="697185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18171" tIns="218171" rIns="218171" bIns="218171" spcCol="1270" anchor="ctr"/>
            <a:lstStyle/>
            <a:p>
              <a:pPr algn="ctr" defTabSz="488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Проблемное</a:t>
              </a:r>
            </a:p>
            <a:p>
              <a:pPr algn="ctr" defTabSz="488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Эвристическое обучение</a:t>
              </a:r>
            </a:p>
          </p:txBody>
        </p:sp>
        <p:sp>
          <p:nvSpPr>
            <p:cNvPr id="30" name="Полилиния 29"/>
            <p:cNvSpPr/>
            <p:nvPr/>
          </p:nvSpPr>
          <p:spPr>
            <a:xfrm rot="3857143">
              <a:off x="4874335" y="4979926"/>
              <a:ext cx="328033" cy="526762"/>
            </a:xfrm>
            <a:custGeom>
              <a:avLst/>
              <a:gdLst>
                <a:gd name="connsiteX0" fmla="*/ 0 w 328033"/>
                <a:gd name="connsiteY0" fmla="*/ 105352 h 526762"/>
                <a:gd name="connsiteX1" fmla="*/ 164017 w 328033"/>
                <a:gd name="connsiteY1" fmla="*/ 105352 h 526762"/>
                <a:gd name="connsiteX2" fmla="*/ 164017 w 328033"/>
                <a:gd name="connsiteY2" fmla="*/ 0 h 526762"/>
                <a:gd name="connsiteX3" fmla="*/ 328033 w 328033"/>
                <a:gd name="connsiteY3" fmla="*/ 263381 h 526762"/>
                <a:gd name="connsiteX4" fmla="*/ 164017 w 328033"/>
                <a:gd name="connsiteY4" fmla="*/ 526762 h 526762"/>
                <a:gd name="connsiteX5" fmla="*/ 164017 w 328033"/>
                <a:gd name="connsiteY5" fmla="*/ 421410 h 526762"/>
                <a:gd name="connsiteX6" fmla="*/ 0 w 328033"/>
                <a:gd name="connsiteY6" fmla="*/ 421410 h 526762"/>
                <a:gd name="connsiteX7" fmla="*/ 0 w 328033"/>
                <a:gd name="connsiteY7" fmla="*/ 105352 h 52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33" h="526762">
                  <a:moveTo>
                    <a:pt x="0" y="105352"/>
                  </a:moveTo>
                  <a:lnTo>
                    <a:pt x="164017" y="105352"/>
                  </a:lnTo>
                  <a:lnTo>
                    <a:pt x="164017" y="0"/>
                  </a:lnTo>
                  <a:lnTo>
                    <a:pt x="328033" y="263381"/>
                  </a:lnTo>
                  <a:lnTo>
                    <a:pt x="164017" y="526762"/>
                  </a:lnTo>
                  <a:lnTo>
                    <a:pt x="164017" y="421410"/>
                  </a:lnTo>
                  <a:lnTo>
                    <a:pt x="0" y="421410"/>
                  </a:lnTo>
                  <a:lnTo>
                    <a:pt x="0" y="105352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105351" rIns="98410" bIns="105352" spcCol="1270" anchor="ctr"/>
            <a:lstStyle/>
            <a:p>
              <a:pPr algn="ctr" defTabSz="488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4781964" y="5461447"/>
              <a:ext cx="1394370" cy="1394370"/>
            </a:xfrm>
            <a:custGeom>
              <a:avLst/>
              <a:gdLst>
                <a:gd name="connsiteX0" fmla="*/ 0 w 1394370"/>
                <a:gd name="connsiteY0" fmla="*/ 697185 h 1394370"/>
                <a:gd name="connsiteX1" fmla="*/ 204201 w 1394370"/>
                <a:gd name="connsiteY1" fmla="*/ 204201 h 1394370"/>
                <a:gd name="connsiteX2" fmla="*/ 697186 w 1394370"/>
                <a:gd name="connsiteY2" fmla="*/ 1 h 1394370"/>
                <a:gd name="connsiteX3" fmla="*/ 1190170 w 1394370"/>
                <a:gd name="connsiteY3" fmla="*/ 204202 h 1394370"/>
                <a:gd name="connsiteX4" fmla="*/ 1394370 w 1394370"/>
                <a:gd name="connsiteY4" fmla="*/ 697187 h 1394370"/>
                <a:gd name="connsiteX5" fmla="*/ 1190169 w 1394370"/>
                <a:gd name="connsiteY5" fmla="*/ 1190171 h 1394370"/>
                <a:gd name="connsiteX6" fmla="*/ 697184 w 1394370"/>
                <a:gd name="connsiteY6" fmla="*/ 1394372 h 1394370"/>
                <a:gd name="connsiteX7" fmla="*/ 204200 w 1394370"/>
                <a:gd name="connsiteY7" fmla="*/ 1190171 h 1394370"/>
                <a:gd name="connsiteX8" fmla="*/ 0 w 1394370"/>
                <a:gd name="connsiteY8" fmla="*/ 697186 h 1394370"/>
                <a:gd name="connsiteX9" fmla="*/ 0 w 1394370"/>
                <a:gd name="connsiteY9" fmla="*/ 697185 h 139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4370" h="1394370">
                  <a:moveTo>
                    <a:pt x="0" y="697185"/>
                  </a:moveTo>
                  <a:cubicBezTo>
                    <a:pt x="0" y="512280"/>
                    <a:pt x="73454" y="334948"/>
                    <a:pt x="204201" y="204201"/>
                  </a:cubicBezTo>
                  <a:cubicBezTo>
                    <a:pt x="334949" y="73454"/>
                    <a:pt x="512281" y="1"/>
                    <a:pt x="697186" y="1"/>
                  </a:cubicBezTo>
                  <a:cubicBezTo>
                    <a:pt x="882091" y="1"/>
                    <a:pt x="1059423" y="73455"/>
                    <a:pt x="1190170" y="204202"/>
                  </a:cubicBezTo>
                  <a:cubicBezTo>
                    <a:pt x="1320917" y="334950"/>
                    <a:pt x="1394370" y="512282"/>
                    <a:pt x="1394370" y="697187"/>
                  </a:cubicBezTo>
                  <a:cubicBezTo>
                    <a:pt x="1394370" y="882092"/>
                    <a:pt x="1320917" y="1059424"/>
                    <a:pt x="1190169" y="1190171"/>
                  </a:cubicBezTo>
                  <a:cubicBezTo>
                    <a:pt x="1059421" y="1320919"/>
                    <a:pt x="882090" y="1394372"/>
                    <a:pt x="697184" y="1394372"/>
                  </a:cubicBezTo>
                  <a:cubicBezTo>
                    <a:pt x="512279" y="1394372"/>
                    <a:pt x="334947" y="1320919"/>
                    <a:pt x="204200" y="1190171"/>
                  </a:cubicBezTo>
                  <a:cubicBezTo>
                    <a:pt x="73453" y="1059423"/>
                    <a:pt x="-1" y="882091"/>
                    <a:pt x="0" y="697186"/>
                  </a:cubicBezTo>
                  <a:lnTo>
                    <a:pt x="0" y="697185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18171" tIns="218171" rIns="218171" bIns="218171" spcCol="1270" anchor="ctr"/>
            <a:lstStyle/>
            <a:p>
              <a:pPr algn="ctr" defTabSz="488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ТРКМ</a:t>
              </a:r>
            </a:p>
          </p:txBody>
        </p:sp>
        <p:sp>
          <p:nvSpPr>
            <p:cNvPr id="32" name="Полилиния 31"/>
            <p:cNvSpPr/>
            <p:nvPr/>
          </p:nvSpPr>
          <p:spPr>
            <a:xfrm rot="17742857">
              <a:off x="3941631" y="4979925"/>
              <a:ext cx="328033" cy="526763"/>
            </a:xfrm>
            <a:custGeom>
              <a:avLst/>
              <a:gdLst>
                <a:gd name="connsiteX0" fmla="*/ 0 w 328033"/>
                <a:gd name="connsiteY0" fmla="*/ 105352 h 526762"/>
                <a:gd name="connsiteX1" fmla="*/ 164017 w 328033"/>
                <a:gd name="connsiteY1" fmla="*/ 105352 h 526762"/>
                <a:gd name="connsiteX2" fmla="*/ 164017 w 328033"/>
                <a:gd name="connsiteY2" fmla="*/ 0 h 526762"/>
                <a:gd name="connsiteX3" fmla="*/ 328033 w 328033"/>
                <a:gd name="connsiteY3" fmla="*/ 263381 h 526762"/>
                <a:gd name="connsiteX4" fmla="*/ 164017 w 328033"/>
                <a:gd name="connsiteY4" fmla="*/ 526762 h 526762"/>
                <a:gd name="connsiteX5" fmla="*/ 164017 w 328033"/>
                <a:gd name="connsiteY5" fmla="*/ 421410 h 526762"/>
                <a:gd name="connsiteX6" fmla="*/ 0 w 328033"/>
                <a:gd name="connsiteY6" fmla="*/ 421410 h 526762"/>
                <a:gd name="connsiteX7" fmla="*/ 0 w 328033"/>
                <a:gd name="connsiteY7" fmla="*/ 105352 h 52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33" h="526762">
                  <a:moveTo>
                    <a:pt x="328033" y="421410"/>
                  </a:moveTo>
                  <a:lnTo>
                    <a:pt x="164016" y="421410"/>
                  </a:lnTo>
                  <a:lnTo>
                    <a:pt x="164016" y="526762"/>
                  </a:lnTo>
                  <a:lnTo>
                    <a:pt x="0" y="263381"/>
                  </a:lnTo>
                  <a:lnTo>
                    <a:pt x="164016" y="0"/>
                  </a:lnTo>
                  <a:lnTo>
                    <a:pt x="164016" y="105352"/>
                  </a:lnTo>
                  <a:lnTo>
                    <a:pt x="328033" y="105352"/>
                  </a:lnTo>
                  <a:lnTo>
                    <a:pt x="328033" y="42141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8408" tIns="105352" rIns="1" bIns="105352" spcCol="1270" anchor="ctr"/>
            <a:lstStyle/>
            <a:p>
              <a:pPr algn="ctr" defTabSz="488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2739459" y="5461447"/>
              <a:ext cx="1622576" cy="1394370"/>
            </a:xfrm>
            <a:custGeom>
              <a:avLst/>
              <a:gdLst>
                <a:gd name="connsiteX0" fmla="*/ 0 w 1394370"/>
                <a:gd name="connsiteY0" fmla="*/ 697185 h 1394370"/>
                <a:gd name="connsiteX1" fmla="*/ 204201 w 1394370"/>
                <a:gd name="connsiteY1" fmla="*/ 204201 h 1394370"/>
                <a:gd name="connsiteX2" fmla="*/ 697186 w 1394370"/>
                <a:gd name="connsiteY2" fmla="*/ 1 h 1394370"/>
                <a:gd name="connsiteX3" fmla="*/ 1190170 w 1394370"/>
                <a:gd name="connsiteY3" fmla="*/ 204202 h 1394370"/>
                <a:gd name="connsiteX4" fmla="*/ 1394370 w 1394370"/>
                <a:gd name="connsiteY4" fmla="*/ 697187 h 1394370"/>
                <a:gd name="connsiteX5" fmla="*/ 1190169 w 1394370"/>
                <a:gd name="connsiteY5" fmla="*/ 1190171 h 1394370"/>
                <a:gd name="connsiteX6" fmla="*/ 697184 w 1394370"/>
                <a:gd name="connsiteY6" fmla="*/ 1394372 h 1394370"/>
                <a:gd name="connsiteX7" fmla="*/ 204200 w 1394370"/>
                <a:gd name="connsiteY7" fmla="*/ 1190171 h 1394370"/>
                <a:gd name="connsiteX8" fmla="*/ 0 w 1394370"/>
                <a:gd name="connsiteY8" fmla="*/ 697186 h 1394370"/>
                <a:gd name="connsiteX9" fmla="*/ 0 w 1394370"/>
                <a:gd name="connsiteY9" fmla="*/ 697185 h 139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4370" h="1394370">
                  <a:moveTo>
                    <a:pt x="0" y="697185"/>
                  </a:moveTo>
                  <a:cubicBezTo>
                    <a:pt x="0" y="512280"/>
                    <a:pt x="73454" y="334948"/>
                    <a:pt x="204201" y="204201"/>
                  </a:cubicBezTo>
                  <a:cubicBezTo>
                    <a:pt x="334949" y="73454"/>
                    <a:pt x="512281" y="1"/>
                    <a:pt x="697186" y="1"/>
                  </a:cubicBezTo>
                  <a:cubicBezTo>
                    <a:pt x="882091" y="1"/>
                    <a:pt x="1059423" y="73455"/>
                    <a:pt x="1190170" y="204202"/>
                  </a:cubicBezTo>
                  <a:cubicBezTo>
                    <a:pt x="1320917" y="334950"/>
                    <a:pt x="1394370" y="512282"/>
                    <a:pt x="1394370" y="697187"/>
                  </a:cubicBezTo>
                  <a:cubicBezTo>
                    <a:pt x="1394370" y="882092"/>
                    <a:pt x="1320917" y="1059424"/>
                    <a:pt x="1190169" y="1190171"/>
                  </a:cubicBezTo>
                  <a:cubicBezTo>
                    <a:pt x="1059421" y="1320919"/>
                    <a:pt x="882090" y="1394372"/>
                    <a:pt x="697184" y="1394372"/>
                  </a:cubicBezTo>
                  <a:cubicBezTo>
                    <a:pt x="512279" y="1394372"/>
                    <a:pt x="334947" y="1320919"/>
                    <a:pt x="204200" y="1190171"/>
                  </a:cubicBezTo>
                  <a:cubicBezTo>
                    <a:pt x="73453" y="1059423"/>
                    <a:pt x="-1" y="882091"/>
                    <a:pt x="0" y="697186"/>
                  </a:cubicBezTo>
                  <a:lnTo>
                    <a:pt x="0" y="697185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18171" tIns="218171" rIns="218171" bIns="218171" spcCol="1270" anchor="ctr"/>
            <a:lstStyle/>
            <a:p>
              <a:pPr algn="ctr" defTabSz="488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Личностно-ориентированное обучение</a:t>
              </a:r>
            </a:p>
          </p:txBody>
        </p:sp>
        <p:sp>
          <p:nvSpPr>
            <p:cNvPr id="34" name="Полилиния 33"/>
            <p:cNvSpPr/>
            <p:nvPr/>
          </p:nvSpPr>
          <p:spPr>
            <a:xfrm rot="20828571">
              <a:off x="3360100" y="4250707"/>
              <a:ext cx="328034" cy="526763"/>
            </a:xfrm>
            <a:custGeom>
              <a:avLst/>
              <a:gdLst>
                <a:gd name="connsiteX0" fmla="*/ 0 w 328033"/>
                <a:gd name="connsiteY0" fmla="*/ 105352 h 526762"/>
                <a:gd name="connsiteX1" fmla="*/ 164017 w 328033"/>
                <a:gd name="connsiteY1" fmla="*/ 105352 h 526762"/>
                <a:gd name="connsiteX2" fmla="*/ 164017 w 328033"/>
                <a:gd name="connsiteY2" fmla="*/ 0 h 526762"/>
                <a:gd name="connsiteX3" fmla="*/ 328033 w 328033"/>
                <a:gd name="connsiteY3" fmla="*/ 263381 h 526762"/>
                <a:gd name="connsiteX4" fmla="*/ 164017 w 328033"/>
                <a:gd name="connsiteY4" fmla="*/ 526762 h 526762"/>
                <a:gd name="connsiteX5" fmla="*/ 164017 w 328033"/>
                <a:gd name="connsiteY5" fmla="*/ 421410 h 526762"/>
                <a:gd name="connsiteX6" fmla="*/ 0 w 328033"/>
                <a:gd name="connsiteY6" fmla="*/ 421410 h 526762"/>
                <a:gd name="connsiteX7" fmla="*/ 0 w 328033"/>
                <a:gd name="connsiteY7" fmla="*/ 105352 h 52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33" h="526762">
                  <a:moveTo>
                    <a:pt x="328033" y="421410"/>
                  </a:moveTo>
                  <a:lnTo>
                    <a:pt x="164016" y="421410"/>
                  </a:lnTo>
                  <a:lnTo>
                    <a:pt x="164016" y="526762"/>
                  </a:lnTo>
                  <a:lnTo>
                    <a:pt x="0" y="263381"/>
                  </a:lnTo>
                  <a:lnTo>
                    <a:pt x="164016" y="0"/>
                  </a:lnTo>
                  <a:lnTo>
                    <a:pt x="164016" y="105352"/>
                  </a:lnTo>
                  <a:lnTo>
                    <a:pt x="328033" y="105352"/>
                  </a:lnTo>
                  <a:lnTo>
                    <a:pt x="328033" y="42141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8409" tIns="105352" rIns="1" bIns="105352" spcCol="1270" anchor="ctr"/>
            <a:lstStyle/>
            <a:p>
              <a:pPr algn="ctr" defTabSz="488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1730234" y="3766890"/>
              <a:ext cx="1500604" cy="1765102"/>
            </a:xfrm>
            <a:custGeom>
              <a:avLst/>
              <a:gdLst>
                <a:gd name="connsiteX0" fmla="*/ 0 w 1394370"/>
                <a:gd name="connsiteY0" fmla="*/ 697185 h 1394370"/>
                <a:gd name="connsiteX1" fmla="*/ 204201 w 1394370"/>
                <a:gd name="connsiteY1" fmla="*/ 204201 h 1394370"/>
                <a:gd name="connsiteX2" fmla="*/ 697186 w 1394370"/>
                <a:gd name="connsiteY2" fmla="*/ 1 h 1394370"/>
                <a:gd name="connsiteX3" fmla="*/ 1190170 w 1394370"/>
                <a:gd name="connsiteY3" fmla="*/ 204202 h 1394370"/>
                <a:gd name="connsiteX4" fmla="*/ 1394370 w 1394370"/>
                <a:gd name="connsiteY4" fmla="*/ 697187 h 1394370"/>
                <a:gd name="connsiteX5" fmla="*/ 1190169 w 1394370"/>
                <a:gd name="connsiteY5" fmla="*/ 1190171 h 1394370"/>
                <a:gd name="connsiteX6" fmla="*/ 697184 w 1394370"/>
                <a:gd name="connsiteY6" fmla="*/ 1394372 h 1394370"/>
                <a:gd name="connsiteX7" fmla="*/ 204200 w 1394370"/>
                <a:gd name="connsiteY7" fmla="*/ 1190171 h 1394370"/>
                <a:gd name="connsiteX8" fmla="*/ 0 w 1394370"/>
                <a:gd name="connsiteY8" fmla="*/ 697186 h 1394370"/>
                <a:gd name="connsiteX9" fmla="*/ 0 w 1394370"/>
                <a:gd name="connsiteY9" fmla="*/ 697185 h 139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4370" h="1394370">
                  <a:moveTo>
                    <a:pt x="0" y="697185"/>
                  </a:moveTo>
                  <a:cubicBezTo>
                    <a:pt x="0" y="512280"/>
                    <a:pt x="73454" y="334948"/>
                    <a:pt x="204201" y="204201"/>
                  </a:cubicBezTo>
                  <a:cubicBezTo>
                    <a:pt x="334949" y="73454"/>
                    <a:pt x="512281" y="1"/>
                    <a:pt x="697186" y="1"/>
                  </a:cubicBezTo>
                  <a:cubicBezTo>
                    <a:pt x="882091" y="1"/>
                    <a:pt x="1059423" y="73455"/>
                    <a:pt x="1190170" y="204202"/>
                  </a:cubicBezTo>
                  <a:cubicBezTo>
                    <a:pt x="1320917" y="334950"/>
                    <a:pt x="1394370" y="512282"/>
                    <a:pt x="1394370" y="697187"/>
                  </a:cubicBezTo>
                  <a:cubicBezTo>
                    <a:pt x="1394370" y="882092"/>
                    <a:pt x="1320917" y="1059424"/>
                    <a:pt x="1190169" y="1190171"/>
                  </a:cubicBezTo>
                  <a:cubicBezTo>
                    <a:pt x="1059421" y="1320919"/>
                    <a:pt x="882090" y="1394372"/>
                    <a:pt x="697184" y="1394372"/>
                  </a:cubicBezTo>
                  <a:cubicBezTo>
                    <a:pt x="512279" y="1394372"/>
                    <a:pt x="334947" y="1320919"/>
                    <a:pt x="204200" y="1190171"/>
                  </a:cubicBezTo>
                  <a:cubicBezTo>
                    <a:pt x="73453" y="1059423"/>
                    <a:pt x="-1" y="882091"/>
                    <a:pt x="0" y="697186"/>
                  </a:cubicBezTo>
                  <a:lnTo>
                    <a:pt x="0" y="697185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18171" tIns="218171" rIns="218171" bIns="218171" spcCol="1270" anchor="ctr"/>
            <a:lstStyle/>
            <a:p>
              <a:pPr algn="ctr" defTabSz="488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Работа с разными видами, источниками  информации</a:t>
              </a:r>
            </a:p>
          </p:txBody>
        </p:sp>
        <p:sp>
          <p:nvSpPr>
            <p:cNvPr id="36" name="Полилиния 35"/>
            <p:cNvSpPr/>
            <p:nvPr/>
          </p:nvSpPr>
          <p:spPr>
            <a:xfrm rot="23914286">
              <a:off x="3567646" y="3341388"/>
              <a:ext cx="328034" cy="526763"/>
            </a:xfrm>
            <a:custGeom>
              <a:avLst/>
              <a:gdLst>
                <a:gd name="connsiteX0" fmla="*/ 0 w 328033"/>
                <a:gd name="connsiteY0" fmla="*/ 105352 h 526762"/>
                <a:gd name="connsiteX1" fmla="*/ 164017 w 328033"/>
                <a:gd name="connsiteY1" fmla="*/ 105352 h 526762"/>
                <a:gd name="connsiteX2" fmla="*/ 164017 w 328033"/>
                <a:gd name="connsiteY2" fmla="*/ 0 h 526762"/>
                <a:gd name="connsiteX3" fmla="*/ 328033 w 328033"/>
                <a:gd name="connsiteY3" fmla="*/ 263381 h 526762"/>
                <a:gd name="connsiteX4" fmla="*/ 164017 w 328033"/>
                <a:gd name="connsiteY4" fmla="*/ 526762 h 526762"/>
                <a:gd name="connsiteX5" fmla="*/ 164017 w 328033"/>
                <a:gd name="connsiteY5" fmla="*/ 421410 h 526762"/>
                <a:gd name="connsiteX6" fmla="*/ 0 w 328033"/>
                <a:gd name="connsiteY6" fmla="*/ 421410 h 526762"/>
                <a:gd name="connsiteX7" fmla="*/ 0 w 328033"/>
                <a:gd name="connsiteY7" fmla="*/ 105352 h 52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33" h="526762">
                  <a:moveTo>
                    <a:pt x="328033" y="421410"/>
                  </a:moveTo>
                  <a:lnTo>
                    <a:pt x="164016" y="421410"/>
                  </a:lnTo>
                  <a:lnTo>
                    <a:pt x="164016" y="526762"/>
                  </a:lnTo>
                  <a:lnTo>
                    <a:pt x="0" y="263381"/>
                  </a:lnTo>
                  <a:lnTo>
                    <a:pt x="164016" y="0"/>
                  </a:lnTo>
                  <a:lnTo>
                    <a:pt x="164016" y="105352"/>
                  </a:lnTo>
                  <a:lnTo>
                    <a:pt x="328033" y="105352"/>
                  </a:lnTo>
                  <a:lnTo>
                    <a:pt x="328033" y="42141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8410" tIns="105353" rIns="0" bIns="105351" spcCol="1270" anchor="ctr"/>
            <a:lstStyle/>
            <a:p>
              <a:pPr algn="ctr" defTabSz="488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2240187" y="2274160"/>
              <a:ext cx="1394370" cy="1394370"/>
            </a:xfrm>
            <a:custGeom>
              <a:avLst/>
              <a:gdLst>
                <a:gd name="connsiteX0" fmla="*/ 0 w 1394370"/>
                <a:gd name="connsiteY0" fmla="*/ 697185 h 1394370"/>
                <a:gd name="connsiteX1" fmla="*/ 204201 w 1394370"/>
                <a:gd name="connsiteY1" fmla="*/ 204201 h 1394370"/>
                <a:gd name="connsiteX2" fmla="*/ 697186 w 1394370"/>
                <a:gd name="connsiteY2" fmla="*/ 1 h 1394370"/>
                <a:gd name="connsiteX3" fmla="*/ 1190170 w 1394370"/>
                <a:gd name="connsiteY3" fmla="*/ 204202 h 1394370"/>
                <a:gd name="connsiteX4" fmla="*/ 1394370 w 1394370"/>
                <a:gd name="connsiteY4" fmla="*/ 697187 h 1394370"/>
                <a:gd name="connsiteX5" fmla="*/ 1190169 w 1394370"/>
                <a:gd name="connsiteY5" fmla="*/ 1190171 h 1394370"/>
                <a:gd name="connsiteX6" fmla="*/ 697184 w 1394370"/>
                <a:gd name="connsiteY6" fmla="*/ 1394372 h 1394370"/>
                <a:gd name="connsiteX7" fmla="*/ 204200 w 1394370"/>
                <a:gd name="connsiteY7" fmla="*/ 1190171 h 1394370"/>
                <a:gd name="connsiteX8" fmla="*/ 0 w 1394370"/>
                <a:gd name="connsiteY8" fmla="*/ 697186 h 1394370"/>
                <a:gd name="connsiteX9" fmla="*/ 0 w 1394370"/>
                <a:gd name="connsiteY9" fmla="*/ 697185 h 139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4370" h="1394370">
                  <a:moveTo>
                    <a:pt x="0" y="697185"/>
                  </a:moveTo>
                  <a:cubicBezTo>
                    <a:pt x="0" y="512280"/>
                    <a:pt x="73454" y="334948"/>
                    <a:pt x="204201" y="204201"/>
                  </a:cubicBezTo>
                  <a:cubicBezTo>
                    <a:pt x="334949" y="73454"/>
                    <a:pt x="512281" y="1"/>
                    <a:pt x="697186" y="1"/>
                  </a:cubicBezTo>
                  <a:cubicBezTo>
                    <a:pt x="882091" y="1"/>
                    <a:pt x="1059423" y="73455"/>
                    <a:pt x="1190170" y="204202"/>
                  </a:cubicBezTo>
                  <a:cubicBezTo>
                    <a:pt x="1320917" y="334950"/>
                    <a:pt x="1394370" y="512282"/>
                    <a:pt x="1394370" y="697187"/>
                  </a:cubicBezTo>
                  <a:cubicBezTo>
                    <a:pt x="1394370" y="882092"/>
                    <a:pt x="1320917" y="1059424"/>
                    <a:pt x="1190169" y="1190171"/>
                  </a:cubicBezTo>
                  <a:cubicBezTo>
                    <a:pt x="1059421" y="1320919"/>
                    <a:pt x="882090" y="1394372"/>
                    <a:pt x="697184" y="1394372"/>
                  </a:cubicBezTo>
                  <a:cubicBezTo>
                    <a:pt x="512279" y="1394372"/>
                    <a:pt x="334947" y="1320919"/>
                    <a:pt x="204200" y="1190171"/>
                  </a:cubicBezTo>
                  <a:cubicBezTo>
                    <a:pt x="73453" y="1059423"/>
                    <a:pt x="-1" y="882091"/>
                    <a:pt x="0" y="697186"/>
                  </a:cubicBezTo>
                  <a:lnTo>
                    <a:pt x="0" y="697185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18171" tIns="218171" rIns="218171" bIns="218171" spcCol="1270" anchor="ctr"/>
            <a:lstStyle/>
            <a:p>
              <a:pPr algn="ctr" defTabSz="488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Работа с понятиями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803604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Структура современного урока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9600" y="1731061"/>
            <a:ext cx="3003840" cy="8617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, мотивация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9600" y="1077234"/>
            <a:ext cx="3003840" cy="477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2500" b="1" dirty="0" err="1">
                <a:latin typeface="Times New Roman" pitchFamily="18" charset="0"/>
                <a:cs typeface="Times New Roman" pitchFamily="18" charset="0"/>
              </a:rPr>
              <a:t>Оргмомент</a:t>
            </a:r>
            <a:r>
              <a:rPr lang="ru-RU" sz="2500" dirty="0">
                <a:latin typeface="Arial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8001" y="5404889"/>
            <a:ext cx="3025440" cy="477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ru-RU" sz="2000" dirty="0">
                <a:latin typeface="Arial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9600" y="4474550"/>
            <a:ext cx="3003840" cy="8617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Контроль, самоконтроль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9600" y="2710365"/>
            <a:ext cx="3025440" cy="163313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Основной этап – </a:t>
            </a:r>
          </a:p>
          <a:p>
            <a:pPr algn="ctr"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Серия учебных ситуаций по решению одной дидактической задачи</a:t>
            </a: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4703040" y="1077233"/>
          <a:ext cx="3984367" cy="5099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4367"/>
              </a:tblGrid>
              <a:tr h="749940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  <a:defRPr/>
                      </a:pPr>
                      <a:r>
                        <a:rPr lang="ru-RU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Первичное предъявление новых знаний</a:t>
                      </a:r>
                    </a:p>
                  </a:txBody>
                  <a:tcPr/>
                </a:tc>
              </a:tr>
              <a:tr h="1062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первоначальных предметных умений</a:t>
                      </a:r>
                    </a:p>
                  </a:txBody>
                  <a:tcPr/>
                </a:tc>
              </a:tr>
              <a:tr h="898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Применение предметных умений</a:t>
                      </a:r>
                    </a:p>
                  </a:txBody>
                  <a:tcPr/>
                </a:tc>
              </a:tr>
              <a:tr h="865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Обобщение и систематизация </a:t>
                      </a:r>
                    </a:p>
                  </a:txBody>
                  <a:tcPr/>
                </a:tc>
              </a:tr>
              <a:tr h="5077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Повторение</a:t>
                      </a:r>
                    </a:p>
                  </a:txBody>
                  <a:tcPr/>
                </a:tc>
              </a:tr>
              <a:tr h="5077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</a:t>
                      </a:r>
                    </a:p>
                  </a:txBody>
                  <a:tcPr/>
                </a:tc>
              </a:tr>
              <a:tr h="5077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Коррекция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Левая фигурная скобка 11"/>
          <p:cNvSpPr/>
          <p:nvPr/>
        </p:nvSpPr>
        <p:spPr>
          <a:xfrm>
            <a:off x="3788640" y="1142040"/>
            <a:ext cx="720000" cy="4733777"/>
          </a:xfrm>
          <a:prstGeom prst="leftBrace">
            <a:avLst>
              <a:gd name="adj1" fmla="val 0"/>
              <a:gd name="adj2" fmla="val 50000"/>
            </a:avLst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</TotalTime>
  <Words>1268</Words>
  <Application>Microsoft Office PowerPoint</Application>
  <PresentationFormat>Экран (4:3)</PresentationFormat>
  <Paragraphs>215</Paragraphs>
  <Slides>27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Трек</vt:lpstr>
      <vt:lpstr>Презентация</vt:lpstr>
      <vt:lpstr>Презентация PowerPoint</vt:lpstr>
      <vt:lpstr>Презентация PowerPoint</vt:lpstr>
      <vt:lpstr>        Урок в контексте системно-                 деятельностного похода</vt:lpstr>
      <vt:lpstr>Презентация PowerPoint</vt:lpstr>
      <vt:lpstr>Структура Деятельности</vt:lpstr>
      <vt:lpstr>Деятельностный подход</vt:lpstr>
      <vt:lpstr>Презентация PowerPoint</vt:lpstr>
      <vt:lpstr>Приемы, методы, технологии, соответствующие деятельностному подходу</vt:lpstr>
      <vt:lpstr>Структура современного урока</vt:lpstr>
      <vt:lpstr>Роль учителя </vt:lpstr>
      <vt:lpstr>Презентация PowerPoint</vt:lpstr>
      <vt:lpstr>Презентация PowerPoint</vt:lpstr>
      <vt:lpstr>Презентация PowerPoint</vt:lpstr>
      <vt:lpstr>Презентация PowerPoint</vt:lpstr>
      <vt:lpstr>ФГОС Оценка процесса достижения предметных, метапредметных, личностных результатов</vt:lpstr>
      <vt:lpstr>Метапредметные образовательные результаты</vt:lpstr>
      <vt:lpstr>Личностные результаты образования </vt:lpstr>
      <vt:lpstr>Презентация PowerPoint</vt:lpstr>
      <vt:lpstr>Презентация PowerPoint</vt:lpstr>
      <vt:lpstr> ГДЕ НАКАПЛИВАТЬ ОЦЕНКИ И ОТМЕТКИ? </vt:lpstr>
      <vt:lpstr>Группы результатов по методам оценивания</vt:lpstr>
      <vt:lpstr>Презентация PowerPoint</vt:lpstr>
      <vt:lpstr>КОГДА СТАВИТЬ ОТМЕТКИ? </vt:lpstr>
      <vt:lpstr>ПО КАКИМ КРИТЕРИЯМ ОЦЕНИВАТЬ? </vt:lpstr>
      <vt:lpstr>КАК ОПРЕДЕЛЯТЬ ИТОГОВЫЕ ОЦЕНКИ? </vt:lpstr>
      <vt:lpstr>Презентация PowerPoint</vt:lpstr>
      <vt:lpstr>Литература: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16</cp:revision>
  <dcterms:modified xsi:type="dcterms:W3CDTF">2015-03-03T16:49:17Z</dcterms:modified>
</cp:coreProperties>
</file>